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  <p:sldMasterId id="2147483665" r:id="rId2"/>
    <p:sldMasterId id="2147483685" r:id="rId3"/>
  </p:sldMasterIdLst>
  <p:notesMasterIdLst>
    <p:notesMasterId r:id="rId33"/>
  </p:notesMasterIdLst>
  <p:handoutMasterIdLst>
    <p:handoutMasterId r:id="rId34"/>
  </p:handoutMasterIdLst>
  <p:sldIdLst>
    <p:sldId id="261" r:id="rId4"/>
    <p:sldId id="263" r:id="rId5"/>
    <p:sldId id="353" r:id="rId6"/>
    <p:sldId id="318" r:id="rId7"/>
    <p:sldId id="271" r:id="rId8"/>
    <p:sldId id="320" r:id="rId9"/>
    <p:sldId id="354" r:id="rId10"/>
    <p:sldId id="279" r:id="rId11"/>
    <p:sldId id="322" r:id="rId12"/>
    <p:sldId id="355" r:id="rId13"/>
    <p:sldId id="325" r:id="rId14"/>
    <p:sldId id="326" r:id="rId15"/>
    <p:sldId id="327" r:id="rId16"/>
    <p:sldId id="329" r:id="rId17"/>
    <p:sldId id="330" r:id="rId18"/>
    <p:sldId id="358" r:id="rId19"/>
    <p:sldId id="335" r:id="rId20"/>
    <p:sldId id="336" r:id="rId21"/>
    <p:sldId id="337" r:id="rId22"/>
    <p:sldId id="338" r:id="rId23"/>
    <p:sldId id="351" r:id="rId24"/>
    <p:sldId id="339" r:id="rId25"/>
    <p:sldId id="357" r:id="rId26"/>
    <p:sldId id="343" r:id="rId27"/>
    <p:sldId id="344" r:id="rId28"/>
    <p:sldId id="356" r:id="rId29"/>
    <p:sldId id="266" r:id="rId30"/>
    <p:sldId id="352" r:id="rId31"/>
    <p:sldId id="290" r:id="rId32"/>
  </p:sldIdLst>
  <p:sldSz cx="13817600" cy="7772400"/>
  <p:notesSz cx="6858000" cy="91440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1"/>
    <a:srgbClr val="12284B"/>
    <a:srgbClr val="ED3323"/>
    <a:srgbClr val="13294B"/>
    <a:srgbClr val="172948"/>
    <a:srgbClr val="EEECE1"/>
    <a:srgbClr val="A4B242"/>
    <a:srgbClr val="984807"/>
    <a:srgbClr val="3E506B"/>
    <a:srgbClr val="E84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84" autoAdjust="0"/>
    <p:restoredTop sz="87065" autoAdjust="0"/>
  </p:normalViewPr>
  <p:slideViewPr>
    <p:cSldViewPr snapToGrid="0" snapToObjects="1">
      <p:cViewPr>
        <p:scale>
          <a:sx n="83" d="100"/>
          <a:sy n="83" d="100"/>
        </p:scale>
        <p:origin x="304" y="280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-42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4280" y="-3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8450729"/>
            <a:ext cx="6858000" cy="705971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t>7/10/19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76999" y="8889999"/>
            <a:ext cx="379413" cy="252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7/10/19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8450729"/>
            <a:ext cx="6858000" cy="705971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476999" y="8889999"/>
            <a:ext cx="379413" cy="252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Robotics: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/territory exploration;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robocup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benefit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decentralized:</a:t>
            </a:r>
            <a:r>
              <a:rPr lang="zh-CN" altLang="en-US" baseline="0" dirty="0"/>
              <a:t> </a:t>
            </a:r>
            <a:r>
              <a:rPr lang="en-US" altLang="zh-CN" baseline="0" dirty="0"/>
              <a:t>1.</a:t>
            </a:r>
            <a:r>
              <a:rPr lang="zh-CN" altLang="en-US" baseline="0" dirty="0"/>
              <a:t> </a:t>
            </a:r>
            <a:r>
              <a:rPr lang="en-US" altLang="zh-CN" baseline="0" dirty="0"/>
              <a:t>may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exist</a:t>
            </a:r>
            <a:r>
              <a:rPr lang="zh-CN" altLang="en-US" baseline="0" dirty="0"/>
              <a:t> </a:t>
            </a:r>
            <a:r>
              <a:rPr lang="en-US" altLang="zh-CN" baseline="0" dirty="0"/>
              <a:t>central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controller;</a:t>
            </a:r>
            <a:r>
              <a:rPr lang="zh-CN" altLang="en-US" baseline="0" dirty="0"/>
              <a:t> </a:t>
            </a:r>
            <a:r>
              <a:rPr lang="en-US" altLang="zh-CN" baseline="0" dirty="0"/>
              <a:t>2.resillient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malicious</a:t>
            </a:r>
            <a:r>
              <a:rPr lang="zh-CN" altLang="en-US" baseline="0" dirty="0"/>
              <a:t> </a:t>
            </a:r>
            <a:r>
              <a:rPr lang="en-US" altLang="zh-CN" baseline="0" dirty="0"/>
              <a:t>attacks;</a:t>
            </a:r>
            <a:r>
              <a:rPr lang="zh-CN" altLang="en-US" baseline="0" dirty="0"/>
              <a:t> </a:t>
            </a:r>
            <a:r>
              <a:rPr lang="en-US" altLang="zh-CN" baseline="0" dirty="0"/>
              <a:t>3.</a:t>
            </a:r>
            <a:r>
              <a:rPr lang="zh-CN" altLang="en-US" baseline="0" dirty="0"/>
              <a:t> </a:t>
            </a:r>
            <a:r>
              <a:rPr lang="en-US" altLang="zh-CN" baseline="0" dirty="0"/>
              <a:t>increase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scalability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new</a:t>
            </a:r>
            <a:r>
              <a:rPr lang="zh-CN" altLang="en-US" baseline="0" dirty="0"/>
              <a:t> </a:t>
            </a:r>
            <a:r>
              <a:rPr lang="en-US" altLang="zh-CN" baseline="0" dirty="0"/>
              <a:t>agents;</a:t>
            </a:r>
            <a:r>
              <a:rPr lang="zh-CN" altLang="en-US" baseline="0" dirty="0"/>
              <a:t> </a:t>
            </a:r>
            <a:r>
              <a:rPr lang="en-US" altLang="zh-CN" baseline="0" dirty="0"/>
              <a:t>4.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preserve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privacy.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44696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589052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153722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6648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607449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99967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22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9632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663779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654691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Stress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two-time</a:t>
            </a:r>
            <a:r>
              <a:rPr lang="zh-CN" altLang="en-US" baseline="0" dirty="0"/>
              <a:t> </a:t>
            </a:r>
            <a:r>
              <a:rPr lang="en-US" altLang="zh-CN" baseline="0" dirty="0"/>
              <a:t>scale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empirical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success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current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14659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2105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examples,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second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they</a:t>
            </a:r>
            <a:r>
              <a:rPr lang="zh-CN" altLang="en-US" baseline="0" dirty="0"/>
              <a:t> </a:t>
            </a:r>
            <a:r>
              <a:rPr lang="en-US" altLang="zh-CN" baseline="0" dirty="0"/>
              <a:t>also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multiple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workers,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they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face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relevant</a:t>
            </a:r>
            <a:r>
              <a:rPr lang="zh-CN" altLang="en-US" baseline="0" dirty="0"/>
              <a:t> </a:t>
            </a:r>
            <a:r>
              <a:rPr lang="en-US" altLang="zh-CN" baseline="0" dirty="0"/>
              <a:t>MDPs,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independent of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966223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27322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12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41422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79537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11568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671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31" y="619125"/>
            <a:ext cx="12736407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ECE ILLINOIS 16:9 TEMPLATE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31" y="1570071"/>
            <a:ext cx="12736407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51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Todd Sweet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31" y="1860825"/>
            <a:ext cx="12736407" cy="3017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36" b="0" i="0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31" y="619125"/>
            <a:ext cx="12736407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ECE ILLINOIS 16:9 TEMPLATE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31" y="1570071"/>
            <a:ext cx="12736407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51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Todd Sweet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31" y="1860825"/>
            <a:ext cx="12736407" cy="3017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36" b="0" i="0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20276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1628416"/>
            <a:ext cx="12631240" cy="50771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5" name="Picture 4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08680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10625" y="1633220"/>
            <a:ext cx="12701027" cy="5082540"/>
          </a:xfrm>
          <a:prstGeom prst="rect">
            <a:avLst/>
          </a:prstGeom>
        </p:spPr>
        <p:txBody>
          <a:bodyPr vert="horz"/>
          <a:lstStyle>
            <a:lvl1pPr marL="393566" indent="-393566">
              <a:buFont typeface="Wingdings" panose="05000000000000000000" pitchFamily="2" charset="2"/>
              <a:buChar char="§"/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83761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9124501" y="1608096"/>
            <a:ext cx="4069627" cy="506702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</a:t>
            </a:r>
          </a:p>
          <a:p>
            <a:pPr lvl="0"/>
            <a:r>
              <a:rPr lang="en-US" dirty="0"/>
              <a:t>to insert media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7" y="1628416"/>
            <a:ext cx="8182392" cy="50467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047918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8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64632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01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10627" y="1608096"/>
            <a:ext cx="12583500" cy="509750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 to insert media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824988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834640"/>
            <a:ext cx="13817600" cy="2038696"/>
          </a:xfrm>
          <a:prstGeom prst="rect">
            <a:avLst/>
          </a:prstGeom>
          <a:solidFill>
            <a:srgbClr val="E84A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0">
              <a:solidFill>
                <a:srgbClr val="E84A27"/>
              </a:solidFill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3833136"/>
            <a:ext cx="12631240" cy="718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1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of section</a:t>
            </a:r>
          </a:p>
        </p:txBody>
      </p:sp>
      <p:pic>
        <p:nvPicPr>
          <p:cNvPr id="6" name="Picture 5" descr="master_bluesidebar.eps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834640"/>
            <a:ext cx="139572" cy="203911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2977966"/>
            <a:ext cx="12631240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740240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10625" y="1633220"/>
            <a:ext cx="12701027" cy="5082540"/>
          </a:xfrm>
          <a:prstGeom prst="rect">
            <a:avLst/>
          </a:prstGeom>
        </p:spPr>
        <p:txBody>
          <a:bodyPr vert="horz"/>
          <a:lstStyle>
            <a:lvl1pPr marL="393566" indent="-393566">
              <a:buFont typeface="Wingdings" panose="05000000000000000000" pitchFamily="2" charset="2"/>
              <a:buChar char="§"/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2026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1628416"/>
            <a:ext cx="12631240" cy="50771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5" name="Picture 4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10625" y="1633220"/>
            <a:ext cx="12701027" cy="5082540"/>
          </a:xfrm>
          <a:prstGeom prst="rect">
            <a:avLst/>
          </a:prstGeom>
        </p:spPr>
        <p:txBody>
          <a:bodyPr vert="horz"/>
          <a:lstStyle>
            <a:lvl1pPr marL="393566" indent="-393566">
              <a:buFont typeface="Wingdings" panose="05000000000000000000" pitchFamily="2" charset="2"/>
              <a:buChar char="§"/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9124501" y="1608096"/>
            <a:ext cx="4069627" cy="506702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</a:t>
            </a:r>
          </a:p>
          <a:p>
            <a:pPr lvl="0"/>
            <a:r>
              <a:rPr lang="en-US" dirty="0"/>
              <a:t>to insert media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7" y="1628416"/>
            <a:ext cx="8182392" cy="50467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8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64632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8512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10627" y="1608096"/>
            <a:ext cx="12583500" cy="509750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 to insert media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135830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834640"/>
            <a:ext cx="13817600" cy="2038696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2977966"/>
            <a:ext cx="12631240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3833136"/>
            <a:ext cx="12631240" cy="718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1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of section</a:t>
            </a:r>
          </a:p>
        </p:txBody>
      </p:sp>
      <p:pic>
        <p:nvPicPr>
          <p:cNvPr id="6" name="Picture 5" descr="master_bluesidebar.eps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834640"/>
            <a:ext cx="139572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2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theme" Target="../theme/them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9" Type="http://schemas.openxmlformats.org/officeDocument/2006/relationships/image" Target="../media/image6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.jpg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2939" y="2695073"/>
            <a:ext cx="13807440" cy="2352030"/>
            <a:chOff x="-1069" y="2880073"/>
            <a:chExt cx="10056262" cy="1676400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6"/>
            <a:stretch/>
          </p:blipFill>
          <p:spPr>
            <a:xfrm>
              <a:off x="-1069" y="2881477"/>
              <a:ext cx="2514600" cy="1673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3531" y="2880073"/>
              <a:ext cx="2514600" cy="1676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7062" y="2880073"/>
              <a:ext cx="2514600" cy="1676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593" y="2881978"/>
              <a:ext cx="2514600" cy="167449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111281"/>
            <a:ext cx="13807436" cy="2673879"/>
          </a:xfrm>
          <a:prstGeom prst="rect">
            <a:avLst/>
          </a:prstGeom>
        </p:spPr>
      </p:pic>
      <p:pic>
        <p:nvPicPr>
          <p:cNvPr id="24" name="Picture 23" descr="master_bluesidebar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2" r:id="rId2"/>
  </p:sldLayoutIdLst>
  <p:hf sldNum="0" hdr="0" ftr="0" dt="0"/>
  <p:txStyles>
    <p:titleStyle>
      <a:lvl1pPr algn="ctr" defTabSz="524751" rtl="0" eaLnBrk="1" latinLnBrk="0" hangingPunct="1">
        <a:spcBef>
          <a:spcPct val="0"/>
        </a:spcBef>
        <a:buNone/>
        <a:defRPr sz="5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566" indent="-393566" algn="l" defTabSz="524751" rtl="0" eaLnBrk="1" latinLnBrk="0" hangingPunct="1">
        <a:spcBef>
          <a:spcPct val="20000"/>
        </a:spcBef>
        <a:buFont typeface="Arial"/>
        <a:buChar char="•"/>
        <a:defRPr sz="3708" kern="1200">
          <a:solidFill>
            <a:schemeClr val="tx1"/>
          </a:solidFill>
          <a:latin typeface="+mn-lt"/>
          <a:ea typeface="+mn-ea"/>
          <a:cs typeface="+mn-cs"/>
        </a:defRPr>
      </a:lvl1pPr>
      <a:lvl2pPr marL="852722" indent="-327971" algn="l" defTabSz="524751" rtl="0" eaLnBrk="1" latinLnBrk="0" hangingPunct="1">
        <a:spcBef>
          <a:spcPct val="20000"/>
        </a:spcBef>
        <a:buFont typeface="Arial"/>
        <a:buChar char="–"/>
        <a:defRPr sz="3193" kern="1200">
          <a:solidFill>
            <a:schemeClr val="tx1"/>
          </a:solidFill>
          <a:latin typeface="+mn-lt"/>
          <a:ea typeface="+mn-ea"/>
          <a:cs typeface="+mn-cs"/>
        </a:defRPr>
      </a:lvl2pPr>
      <a:lvl3pPr marL="1311879" indent="-262378" algn="l" defTabSz="524751" rtl="0" eaLnBrk="1" latinLnBrk="0" hangingPunct="1">
        <a:spcBef>
          <a:spcPct val="20000"/>
        </a:spcBef>
        <a:buFont typeface="Arial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3pPr>
      <a:lvl4pPr marL="1836630" indent="-262378" algn="l" defTabSz="524751" rtl="0" eaLnBrk="1" latinLnBrk="0" hangingPunct="1">
        <a:spcBef>
          <a:spcPct val="20000"/>
        </a:spcBef>
        <a:buFont typeface="Arial"/>
        <a:buChar char="–"/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61381" indent="-262378" algn="l" defTabSz="524751" rtl="0" eaLnBrk="1" latinLnBrk="0" hangingPunct="1">
        <a:spcBef>
          <a:spcPct val="20000"/>
        </a:spcBef>
        <a:buFont typeface="Arial"/>
        <a:buChar char="»"/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86133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410885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35636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60387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2475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04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3pPr>
      <a:lvl4pPr marL="1574255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4pPr>
      <a:lvl5pPr marL="2099006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5pPr>
      <a:lvl6pPr marL="2623757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6pPr>
      <a:lvl7pPr marL="3148508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7pPr>
      <a:lvl8pPr marL="3673262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8pPr>
      <a:lvl9pPr marL="419801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738144"/>
            <a:ext cx="13807440" cy="1028181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229668" y="7102059"/>
            <a:ext cx="552152" cy="2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EFFFBF-6C01-4E08-A626-9BFEFD748859}" type="slidenum">
              <a:rPr lang="en-US" sz="1236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36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82" r:id="rId4"/>
    <p:sldLayoutId id="2147483683" r:id="rId5"/>
    <p:sldLayoutId id="2147483684" r:id="rId6"/>
    <p:sldLayoutId id="2147483668" r:id="rId7"/>
    <p:sldLayoutId id="2147483693" r:id="rId8"/>
  </p:sldLayoutIdLst>
  <p:hf sldNum="0" hdr="0" ftr="0" dt="0"/>
  <p:txStyles>
    <p:titleStyle>
      <a:lvl1pPr algn="ctr" defTabSz="524751" rtl="0" eaLnBrk="1" latinLnBrk="0" hangingPunct="1">
        <a:spcBef>
          <a:spcPct val="0"/>
        </a:spcBef>
        <a:buNone/>
        <a:defRPr sz="5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566" indent="-393566" algn="l" defTabSz="524751" rtl="0" eaLnBrk="1" latinLnBrk="0" hangingPunct="1">
        <a:spcBef>
          <a:spcPct val="20000"/>
        </a:spcBef>
        <a:buFont typeface="Arial"/>
        <a:buChar char="•"/>
        <a:defRPr sz="3708" kern="1200">
          <a:solidFill>
            <a:schemeClr val="tx1"/>
          </a:solidFill>
          <a:latin typeface="+mn-lt"/>
          <a:ea typeface="+mn-ea"/>
          <a:cs typeface="+mn-cs"/>
        </a:defRPr>
      </a:lvl1pPr>
      <a:lvl2pPr marL="852722" indent="-327971" algn="l" defTabSz="524751" rtl="0" eaLnBrk="1" latinLnBrk="0" hangingPunct="1">
        <a:spcBef>
          <a:spcPct val="20000"/>
        </a:spcBef>
        <a:buFont typeface="Arial"/>
        <a:buChar char="–"/>
        <a:defRPr sz="3193" kern="1200">
          <a:solidFill>
            <a:schemeClr val="tx1"/>
          </a:solidFill>
          <a:latin typeface="+mn-lt"/>
          <a:ea typeface="+mn-ea"/>
          <a:cs typeface="+mn-cs"/>
        </a:defRPr>
      </a:lvl2pPr>
      <a:lvl3pPr marL="1311879" indent="-262378" algn="l" defTabSz="524751" rtl="0" eaLnBrk="1" latinLnBrk="0" hangingPunct="1">
        <a:spcBef>
          <a:spcPct val="20000"/>
        </a:spcBef>
        <a:buFont typeface="Arial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3pPr>
      <a:lvl4pPr marL="1836630" indent="-262378" algn="l" defTabSz="524751" rtl="0" eaLnBrk="1" latinLnBrk="0" hangingPunct="1">
        <a:spcBef>
          <a:spcPct val="20000"/>
        </a:spcBef>
        <a:buFont typeface="Arial"/>
        <a:buChar char="–"/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61381" indent="-262378" algn="l" defTabSz="524751" rtl="0" eaLnBrk="1" latinLnBrk="0" hangingPunct="1">
        <a:spcBef>
          <a:spcPct val="20000"/>
        </a:spcBef>
        <a:buFont typeface="Arial"/>
        <a:buChar char="»"/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86133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410885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35636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60387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2475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04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3pPr>
      <a:lvl4pPr marL="1574255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4pPr>
      <a:lvl5pPr marL="2099006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5pPr>
      <a:lvl6pPr marL="2623757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6pPr>
      <a:lvl7pPr marL="3148508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7pPr>
      <a:lvl8pPr marL="3673262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8pPr>
      <a:lvl9pPr marL="419801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738144"/>
            <a:ext cx="13807440" cy="102818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2229668" y="7102059"/>
            <a:ext cx="552152" cy="2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EFFFBF-6C01-4E08-A626-9BFEFD748859}" type="slidenum">
              <a:rPr lang="en-US" sz="1236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36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34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hf sldNum="0" hdr="0" ftr="0" dt="0"/>
  <p:txStyles>
    <p:titleStyle>
      <a:lvl1pPr algn="ctr" defTabSz="524751" rtl="0" eaLnBrk="1" latinLnBrk="0" hangingPunct="1">
        <a:spcBef>
          <a:spcPct val="0"/>
        </a:spcBef>
        <a:buNone/>
        <a:defRPr sz="5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566" indent="-393566" algn="l" defTabSz="524751" rtl="0" eaLnBrk="1" latinLnBrk="0" hangingPunct="1">
        <a:spcBef>
          <a:spcPct val="20000"/>
        </a:spcBef>
        <a:buFont typeface="Arial"/>
        <a:buChar char="•"/>
        <a:defRPr sz="3708" kern="1200">
          <a:solidFill>
            <a:schemeClr val="tx1"/>
          </a:solidFill>
          <a:latin typeface="+mn-lt"/>
          <a:ea typeface="+mn-ea"/>
          <a:cs typeface="+mn-cs"/>
        </a:defRPr>
      </a:lvl1pPr>
      <a:lvl2pPr marL="852722" indent="-327971" algn="l" defTabSz="524751" rtl="0" eaLnBrk="1" latinLnBrk="0" hangingPunct="1">
        <a:spcBef>
          <a:spcPct val="20000"/>
        </a:spcBef>
        <a:buFont typeface="Arial"/>
        <a:buChar char="–"/>
        <a:defRPr sz="3193" kern="1200">
          <a:solidFill>
            <a:schemeClr val="tx1"/>
          </a:solidFill>
          <a:latin typeface="+mn-lt"/>
          <a:ea typeface="+mn-ea"/>
          <a:cs typeface="+mn-cs"/>
        </a:defRPr>
      </a:lvl2pPr>
      <a:lvl3pPr marL="1311879" indent="-262378" algn="l" defTabSz="524751" rtl="0" eaLnBrk="1" latinLnBrk="0" hangingPunct="1">
        <a:spcBef>
          <a:spcPct val="20000"/>
        </a:spcBef>
        <a:buFont typeface="Arial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3pPr>
      <a:lvl4pPr marL="1836630" indent="-262378" algn="l" defTabSz="524751" rtl="0" eaLnBrk="1" latinLnBrk="0" hangingPunct="1">
        <a:spcBef>
          <a:spcPct val="20000"/>
        </a:spcBef>
        <a:buFont typeface="Arial"/>
        <a:buChar char="–"/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61381" indent="-262378" algn="l" defTabSz="524751" rtl="0" eaLnBrk="1" latinLnBrk="0" hangingPunct="1">
        <a:spcBef>
          <a:spcPct val="20000"/>
        </a:spcBef>
        <a:buFont typeface="Arial"/>
        <a:buChar char="»"/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86133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410885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35636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60387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2475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04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3pPr>
      <a:lvl4pPr marL="1574255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4pPr>
      <a:lvl5pPr marL="2099006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5pPr>
      <a:lvl6pPr marL="2623757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6pPr>
      <a:lvl7pPr marL="3148508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7pPr>
      <a:lvl8pPr marL="3673262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8pPr>
      <a:lvl9pPr marL="419801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43.png"/><Relationship Id="rId11" Type="http://schemas.openxmlformats.org/officeDocument/2006/relationships/image" Target="../media/image36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4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8.pn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jpg"/><Relationship Id="rId4" Type="http://schemas.openxmlformats.org/officeDocument/2006/relationships/image" Target="../media/image9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9.emf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31.tiff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82533" y="1870051"/>
            <a:ext cx="11055847" cy="530249"/>
          </a:xfrm>
        </p:spPr>
        <p:txBody>
          <a:bodyPr/>
          <a:lstStyle/>
          <a:p>
            <a:pPr algn="ctr"/>
            <a:r>
              <a:rPr lang="en-US" sz="4500" dirty="0"/>
              <a:t> Fully Decentralized Multi-agent Reinforcement Learning with Networked Agents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21F2A2-27FA-4045-B2C6-028A581D7B50}"/>
              </a:ext>
            </a:extLst>
          </p:cNvPr>
          <p:cNvSpPr txBox="1">
            <a:spLocks/>
          </p:cNvSpPr>
          <p:nvPr/>
        </p:nvSpPr>
        <p:spPr>
          <a:xfrm>
            <a:off x="2412560" y="5061591"/>
            <a:ext cx="8676013" cy="29212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524790" indent="-524790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4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7047" indent="-437327" algn="l" defTabSz="699720" rtl="0" eaLnBrk="1" latinLnBrk="0" hangingPunct="1">
              <a:spcBef>
                <a:spcPct val="20000"/>
              </a:spcBef>
              <a:buFont typeface="Arial"/>
              <a:buChar char="–"/>
              <a:defRPr sz="4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49304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7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024" indent="-349861" algn="l" defTabSz="699720" rtl="0" eaLnBrk="1" latinLnBrk="0" hangingPunct="1">
              <a:spcBef>
                <a:spcPct val="20000"/>
              </a:spcBef>
              <a:buFont typeface="Arial"/>
              <a:buChar char="–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48744" indent="-349861" algn="l" defTabSz="699720" rtl="0" eaLnBrk="1" latinLnBrk="0" hangingPunct="1">
              <a:spcBef>
                <a:spcPct val="20000"/>
              </a:spcBef>
              <a:buFont typeface="Arial"/>
              <a:buChar char="»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8465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8187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908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7628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500"/>
              </a:spcBef>
              <a:buNone/>
              <a:defRPr/>
            </a:pPr>
            <a:r>
              <a:rPr lang="en-US" sz="3200" dirty="0">
                <a:solidFill>
                  <a:srgbClr val="12284B"/>
                </a:solidFill>
              </a:rPr>
              <a:t>Kaiqing Zhang</a:t>
            </a:r>
          </a:p>
          <a:p>
            <a:pPr marL="0" indent="0" algn="ctr">
              <a:spcBef>
                <a:spcPts val="1500"/>
              </a:spcBef>
              <a:buNone/>
              <a:defRPr/>
            </a:pPr>
            <a:r>
              <a:rPr lang="en-US" altLang="zh-CN" sz="3200" dirty="0">
                <a:solidFill>
                  <a:srgbClr val="12284B"/>
                </a:solidFill>
              </a:rPr>
              <a:t>Amazon</a:t>
            </a:r>
            <a:r>
              <a:rPr lang="zh-CN" altLang="en-US" sz="3200" dirty="0">
                <a:solidFill>
                  <a:srgbClr val="12284B"/>
                </a:solidFill>
              </a:rPr>
              <a:t> </a:t>
            </a:r>
            <a:r>
              <a:rPr lang="en-US" altLang="zh-CN" sz="3200" dirty="0">
                <a:solidFill>
                  <a:srgbClr val="12284B"/>
                </a:solidFill>
              </a:rPr>
              <a:t>AWS</a:t>
            </a:r>
            <a:r>
              <a:rPr lang="zh-CN" altLang="en-US" sz="3200" dirty="0">
                <a:solidFill>
                  <a:srgbClr val="12284B"/>
                </a:solidFill>
              </a:rPr>
              <a:t> </a:t>
            </a:r>
            <a:r>
              <a:rPr lang="en-US" altLang="zh-CN" sz="3200" dirty="0">
                <a:solidFill>
                  <a:srgbClr val="12284B"/>
                </a:solidFill>
              </a:rPr>
              <a:t>AI</a:t>
            </a:r>
            <a:r>
              <a:rPr lang="zh-CN" altLang="en-US" sz="3200" dirty="0">
                <a:solidFill>
                  <a:srgbClr val="12284B"/>
                </a:solidFill>
              </a:rPr>
              <a:t> </a:t>
            </a:r>
            <a:r>
              <a:rPr lang="en-US" altLang="zh-CN" sz="3200" dirty="0">
                <a:solidFill>
                  <a:srgbClr val="12284B"/>
                </a:solidFill>
              </a:rPr>
              <a:t>Labs</a:t>
            </a:r>
            <a:r>
              <a:rPr lang="zh-CN" altLang="en-US" sz="3200" dirty="0">
                <a:solidFill>
                  <a:srgbClr val="12284B"/>
                </a:solidFill>
              </a:rPr>
              <a:t> </a:t>
            </a:r>
            <a:r>
              <a:rPr lang="en-US" altLang="zh-CN" sz="3200" dirty="0">
                <a:solidFill>
                  <a:srgbClr val="12284B"/>
                </a:solidFill>
              </a:rPr>
              <a:t>Intern</a:t>
            </a:r>
            <a:endParaRPr lang="en-US" sz="3200" dirty="0">
              <a:solidFill>
                <a:srgbClr val="12284B"/>
              </a:solidFill>
            </a:endParaRPr>
          </a:p>
          <a:p>
            <a:pPr marL="0" indent="0" algn="ctr">
              <a:spcBef>
                <a:spcPts val="1500"/>
              </a:spcBef>
              <a:buNone/>
              <a:defRPr/>
            </a:pPr>
            <a:r>
              <a:rPr lang="en-US" altLang="zh-CN" sz="3200" dirty="0">
                <a:solidFill>
                  <a:srgbClr val="12284B"/>
                </a:solidFill>
              </a:rPr>
              <a:t>AMLC,</a:t>
            </a:r>
            <a:r>
              <a:rPr lang="zh-CN" altLang="en-US" sz="3200" dirty="0">
                <a:solidFill>
                  <a:srgbClr val="12284B"/>
                </a:solidFill>
              </a:rPr>
              <a:t> </a:t>
            </a:r>
            <a:r>
              <a:rPr lang="en-US" altLang="zh-CN" sz="3200" dirty="0">
                <a:solidFill>
                  <a:srgbClr val="12284B"/>
                </a:solidFill>
              </a:rPr>
              <a:t>July</a:t>
            </a:r>
            <a:r>
              <a:rPr lang="zh-CN" altLang="en-US" sz="3200" dirty="0">
                <a:solidFill>
                  <a:srgbClr val="12284B"/>
                </a:solidFill>
              </a:rPr>
              <a:t> </a:t>
            </a:r>
            <a:r>
              <a:rPr lang="en-US" altLang="zh-CN" sz="3200" dirty="0">
                <a:solidFill>
                  <a:srgbClr val="12284B"/>
                </a:solidFill>
              </a:rPr>
              <a:t>10,</a:t>
            </a:r>
            <a:r>
              <a:rPr lang="zh-CN" altLang="en-US" sz="3200" dirty="0">
                <a:solidFill>
                  <a:srgbClr val="12284B"/>
                </a:solidFill>
              </a:rPr>
              <a:t> </a:t>
            </a:r>
            <a:r>
              <a:rPr lang="en-US" altLang="zh-CN" sz="3200" dirty="0">
                <a:solidFill>
                  <a:srgbClr val="12284B"/>
                </a:solidFill>
              </a:rPr>
              <a:t>2019</a:t>
            </a:r>
            <a:endParaRPr lang="en-US" sz="3200" dirty="0">
              <a:solidFill>
                <a:srgbClr val="1228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"/>
    </mc:Choice>
    <mc:Fallback xmlns="">
      <p:transition spd="slow" advTm="60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Modeling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Algorithms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Conclusions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1287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"/>
    </mc:Choice>
    <mc:Fallback xmlns="">
      <p:transition spd="slow" advTm="302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94573" y="1411452"/>
            <a:ext cx="12714747" cy="645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Multi-agent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actor-critic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algorithms</a:t>
            </a:r>
          </a:p>
          <a:p>
            <a:pPr lvl="1">
              <a:spcBef>
                <a:spcPts val="1200"/>
              </a:spcBef>
            </a:pPr>
            <a:r>
              <a:rPr lang="en-US" altLang="zh-CN" sz="2685" dirty="0">
                <a:latin typeface="Calibri"/>
              </a:rPr>
              <a:t>Fully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decentralized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update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(only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solidFill>
                  <a:srgbClr val="FF0001"/>
                </a:solidFill>
                <a:latin typeface="Calibri"/>
              </a:rPr>
              <a:t>local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information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exchange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allowed)</a:t>
            </a:r>
          </a:p>
          <a:p>
            <a:pPr lvl="1">
              <a:spcBef>
                <a:spcPts val="1200"/>
              </a:spcBef>
            </a:pPr>
            <a:r>
              <a:rPr lang="en-US" altLang="zh-CN" sz="2685" dirty="0">
                <a:latin typeface="Calibri"/>
              </a:rPr>
              <a:t>Using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function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approximation</a:t>
            </a:r>
          </a:p>
          <a:p>
            <a:pPr lvl="1">
              <a:spcBef>
                <a:spcPts val="1200"/>
              </a:spcBef>
            </a:pPr>
            <a:r>
              <a:rPr lang="en-US" altLang="zh-CN" sz="2685" dirty="0">
                <a:solidFill>
                  <a:srgbClr val="172948"/>
                </a:solidFill>
                <a:latin typeface="Calibri"/>
              </a:rPr>
              <a:t>Ideally,</a:t>
            </a:r>
            <a:r>
              <a:rPr lang="zh-CN" altLang="en-US" sz="2685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/>
              </a:rPr>
              <a:t>having</a:t>
            </a:r>
            <a:r>
              <a:rPr lang="zh-CN" altLang="en-US" sz="2685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theoretical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convergence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guarantees</a:t>
            </a:r>
          </a:p>
          <a:p>
            <a:pPr lvl="0">
              <a:spcBef>
                <a:spcPts val="1200"/>
              </a:spcBef>
            </a:pPr>
            <a:r>
              <a:rPr lang="en-US" altLang="zh-CN" sz="3200" dirty="0">
                <a:latin typeface="Calibri"/>
              </a:rPr>
              <a:t>Policy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Gradient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Theorem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for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/>
              </a:rPr>
              <a:t>MARL</a:t>
            </a:r>
          </a:p>
          <a:p>
            <a:pPr lvl="0">
              <a:spcBef>
                <a:spcPts val="1200"/>
              </a:spcBef>
            </a:pPr>
            <a:endParaRPr lang="en-US" altLang="zh-CN" sz="3200" dirty="0">
              <a:latin typeface="Calibri"/>
            </a:endParaRPr>
          </a:p>
          <a:p>
            <a:pPr lvl="0">
              <a:spcBef>
                <a:spcPts val="1200"/>
              </a:spcBef>
            </a:pPr>
            <a:endParaRPr lang="en-US" altLang="zh-CN" sz="1700" dirty="0">
              <a:latin typeface="Calibri"/>
            </a:endParaRPr>
          </a:p>
          <a:p>
            <a:pPr lvl="0">
              <a:spcBef>
                <a:spcPts val="1200"/>
              </a:spcBef>
            </a:pPr>
            <a:endParaRPr lang="en-US" altLang="zh-CN" sz="1400" dirty="0">
              <a:latin typeface="Calibri"/>
            </a:endParaRPr>
          </a:p>
          <a:p>
            <a:pPr marL="524751" lvl="1" indent="0">
              <a:spcBef>
                <a:spcPts val="1200"/>
              </a:spcBef>
              <a:buNone/>
            </a:pPr>
            <a:r>
              <a:rPr lang="zh-CN" altLang="en-US" sz="2700" dirty="0">
                <a:latin typeface="Calibri"/>
              </a:rPr>
              <a:t>   </a:t>
            </a:r>
            <a:r>
              <a:rPr lang="en-US" altLang="zh-CN" sz="2700" dirty="0">
                <a:latin typeface="Calibri"/>
              </a:rPr>
              <a:t>where</a:t>
            </a:r>
            <a:r>
              <a:rPr lang="zh-CN" altLang="en-US" sz="2700" dirty="0">
                <a:latin typeface="Calibri"/>
              </a:rPr>
              <a:t> </a:t>
            </a:r>
            <a:endParaRPr lang="en-US" altLang="zh-CN" sz="2700" dirty="0">
              <a:latin typeface="Calibri"/>
            </a:endParaRPr>
          </a:p>
          <a:p>
            <a:pPr>
              <a:spcBef>
                <a:spcPts val="1200"/>
              </a:spcBef>
            </a:pPr>
            <a:endParaRPr lang="en-US" altLang="zh-CN" sz="3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For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local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policy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improvement,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consensual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estimate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of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global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Q/advantage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function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needed</a:t>
            </a:r>
            <a:r>
              <a:rPr lang="zh-CN" altLang="en-US" sz="3200" dirty="0">
                <a:latin typeface="+mn-lt"/>
              </a:rPr>
              <a:t> </a:t>
            </a:r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8255" y="510504"/>
            <a:ext cx="9473430" cy="726801"/>
          </a:xfrm>
        </p:spPr>
        <p:txBody>
          <a:bodyPr/>
          <a:lstStyle/>
          <a:p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073" y="5879068"/>
            <a:ext cx="4267200" cy="53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033" y="4609320"/>
            <a:ext cx="8968041" cy="910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6793985" y="4539948"/>
            <a:ext cx="864298" cy="54696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10842635" y="4539947"/>
            <a:ext cx="864298" cy="54696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6793985" y="5039400"/>
            <a:ext cx="864298" cy="54696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D4B0D8-D577-D54B-BFB3-53A4F9EDFE6C}"/>
              </a:ext>
            </a:extLst>
          </p:cNvPr>
          <p:cNvSpPr/>
          <p:nvPr/>
        </p:nvSpPr>
        <p:spPr>
          <a:xfrm>
            <a:off x="4206240" y="5760509"/>
            <a:ext cx="3017520" cy="74585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8B220-F91D-C741-A573-551AC2D689F6}"/>
              </a:ext>
            </a:extLst>
          </p:cNvPr>
          <p:cNvSpPr txBox="1"/>
          <p:nvPr/>
        </p:nvSpPr>
        <p:spPr>
          <a:xfrm>
            <a:off x="8026366" y="5688454"/>
            <a:ext cx="3680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Counterfactual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baseline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[Foerster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al.,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’18][Wu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al.,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’18]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C24193-3C1C-834D-AF02-E3788FBE48B6}"/>
              </a:ext>
            </a:extLst>
          </p:cNvPr>
          <p:cNvCxnSpPr>
            <a:cxnSpLocks/>
          </p:cNvCxnSpPr>
          <p:nvPr/>
        </p:nvCxnSpPr>
        <p:spPr>
          <a:xfrm flipH="1">
            <a:off x="7361190" y="6078719"/>
            <a:ext cx="56630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97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11"/>
    </mc:Choice>
    <mc:Fallback xmlns="">
      <p:transition spd="slow" advTm="41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9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8206" y="1393223"/>
            <a:ext cx="11863394" cy="499669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Consensus</a:t>
            </a:r>
            <a:r>
              <a:rPr lang="en-US" altLang="zh-CN" sz="3200" b="0" dirty="0">
                <a:latin typeface="+mn-lt"/>
              </a:rPr>
              <a:t>-based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critic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step: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latin typeface="+mn-lt"/>
              </a:rPr>
              <a:t>Algorithm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1: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Q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function</a:t>
            </a:r>
            <a:r>
              <a:rPr lang="en-US" altLang="zh-CN" sz="3200" b="0" dirty="0">
                <a:latin typeface="+mn-lt"/>
              </a:rPr>
              <a:t>-based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Critic-step: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Actor-step:</a:t>
            </a: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94" y="2738272"/>
            <a:ext cx="3296039" cy="395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485" y="3861485"/>
            <a:ext cx="3038763" cy="344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306" y="4400136"/>
            <a:ext cx="2287488" cy="702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0660" y="3284340"/>
            <a:ext cx="3624871" cy="405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658" y="5548445"/>
            <a:ext cx="2324232" cy="431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662" y="6206794"/>
            <a:ext cx="4762002" cy="624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937" y="6980532"/>
            <a:ext cx="2417284" cy="355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8291381" y="4411149"/>
            <a:ext cx="226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Consensus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H="1">
            <a:off x="7716372" y="4635766"/>
            <a:ext cx="5070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8350631" y="6729623"/>
            <a:ext cx="250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policy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gradient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784331" y="6929678"/>
            <a:ext cx="566300" cy="23593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9204099" y="3814659"/>
            <a:ext cx="218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H="1">
            <a:off x="8629091" y="4039276"/>
            <a:ext cx="5070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2940761" y="6165032"/>
            <a:ext cx="225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Estimated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advantage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4825038" y="6385363"/>
            <a:ext cx="505765" cy="49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1"/>
          <a:srcRect l="4316" r="82113" b="-3579"/>
          <a:stretch/>
        </p:blipFill>
        <p:spPr>
          <a:xfrm>
            <a:off x="6221965" y="1576528"/>
            <a:ext cx="271463" cy="3373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6573125" y="1730685"/>
            <a:ext cx="505765" cy="49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2978" y="1595019"/>
            <a:ext cx="1926769" cy="30273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078890" y="1420137"/>
            <a:ext cx="1749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3294B"/>
                </a:solidFill>
              </a:rPr>
              <a:t>weight</a:t>
            </a:r>
            <a:endParaRPr lang="en-US" sz="3200" dirty="0">
              <a:solidFill>
                <a:srgbClr val="13294B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583" y="2216938"/>
            <a:ext cx="347481" cy="2744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2989" y="2176670"/>
            <a:ext cx="968984" cy="31426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7069659" y="2340460"/>
            <a:ext cx="386135" cy="382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40FEF65-4069-8946-948A-1EBC3B54FB97}"/>
              </a:ext>
            </a:extLst>
          </p:cNvPr>
          <p:cNvSpPr txBox="1">
            <a:spLocks/>
          </p:cNvSpPr>
          <p:nvPr/>
        </p:nvSpPr>
        <p:spPr>
          <a:xfrm>
            <a:off x="748255" y="510504"/>
            <a:ext cx="9473430" cy="726801"/>
          </a:xfrm>
          <a:prstGeom prst="rect">
            <a:avLst/>
          </a:prstGeom>
        </p:spPr>
        <p:txBody>
          <a:bodyPr vert="horz"/>
          <a:lstStyle>
            <a:lvl1pPr marL="0" indent="0" algn="l" defTabSz="524751" rtl="0" eaLnBrk="1" latinLnBrk="0" hangingPunct="1">
              <a:spcBef>
                <a:spcPct val="20000"/>
              </a:spcBef>
              <a:buFont typeface="Arial"/>
              <a:buNone/>
              <a:defRPr sz="4946" b="1" i="0" kern="1200" baseline="0">
                <a:solidFill>
                  <a:srgbClr val="E84A27"/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2284B"/>
                </a:solidFill>
              </a:rPr>
              <a:t>Algorithms</a:t>
            </a:r>
            <a:endParaRPr lang="en-US" dirty="0">
              <a:solidFill>
                <a:srgbClr val="12284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6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70"/>
    </mc:Choice>
    <mc:Fallback xmlns="">
      <p:transition spd="slow" advTm="6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8" grpId="0"/>
      <p:bldP spid="30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52116" y="1430736"/>
            <a:ext cx="12865484" cy="615878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TD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error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unbiasedly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estimates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the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advantage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function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endParaRPr lang="en-US" altLang="zh-CN" sz="3200" b="0" dirty="0">
              <a:latin typeface="+mn-lt"/>
            </a:endParaRP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latin typeface="+mn-lt"/>
              </a:rPr>
              <a:t>Algorithm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2: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Value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function</a:t>
            </a:r>
            <a:r>
              <a:rPr lang="en-US" altLang="zh-CN" sz="3200" b="0" dirty="0">
                <a:latin typeface="+mn-lt"/>
              </a:rPr>
              <a:t>-based</a:t>
            </a:r>
            <a:endParaRPr lang="en-US" altLang="zh-CN" sz="2700" b="0" dirty="0">
              <a:latin typeface="+mn-lt"/>
            </a:endParaRP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Critic-step: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467" y="2121370"/>
            <a:ext cx="6256869" cy="4617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1" y="3511485"/>
            <a:ext cx="2870200" cy="3628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386" y="4093956"/>
            <a:ext cx="2105635" cy="6630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337" y="4869224"/>
            <a:ext cx="3293533" cy="3264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9809" y="5553443"/>
            <a:ext cx="2608176" cy="3238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252" y="6219785"/>
            <a:ext cx="2019300" cy="6557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9201478" y="5502601"/>
            <a:ext cx="218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H="1">
            <a:off x="8626468" y="5727218"/>
            <a:ext cx="5070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8021229" y="3049118"/>
            <a:ext cx="505765" cy="49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1" y="2867335"/>
            <a:ext cx="896451" cy="376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2708" y="2920754"/>
            <a:ext cx="366668" cy="336531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69FF493-BD64-8042-8C41-0E376A449978}"/>
              </a:ext>
            </a:extLst>
          </p:cNvPr>
          <p:cNvSpPr txBox="1">
            <a:spLocks/>
          </p:cNvSpPr>
          <p:nvPr/>
        </p:nvSpPr>
        <p:spPr>
          <a:xfrm>
            <a:off x="748255" y="510504"/>
            <a:ext cx="9473430" cy="726801"/>
          </a:xfrm>
          <a:prstGeom prst="rect">
            <a:avLst/>
          </a:prstGeom>
        </p:spPr>
        <p:txBody>
          <a:bodyPr vert="horz"/>
          <a:lstStyle>
            <a:lvl1pPr marL="0" indent="0" algn="l" defTabSz="524751" rtl="0" eaLnBrk="1" latinLnBrk="0" hangingPunct="1">
              <a:spcBef>
                <a:spcPct val="20000"/>
              </a:spcBef>
              <a:buFont typeface="Arial"/>
              <a:buNone/>
              <a:defRPr sz="4946" b="1" i="0" kern="1200" baseline="0">
                <a:solidFill>
                  <a:srgbClr val="E84A27"/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2284B"/>
                </a:solidFill>
              </a:rPr>
              <a:t>Algorithms</a:t>
            </a:r>
            <a:endParaRPr lang="en-US" dirty="0">
              <a:solidFill>
                <a:srgbClr val="12284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306D4-82F9-414B-B51B-A74AD1E628AD}"/>
              </a:ext>
            </a:extLst>
          </p:cNvPr>
          <p:cNvSpPr txBox="1"/>
          <p:nvPr/>
        </p:nvSpPr>
        <p:spPr>
          <a:xfrm>
            <a:off x="8377985" y="6208800"/>
            <a:ext cx="226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Consensus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DF0060-F4AB-8B48-9FEB-52141E567037}"/>
              </a:ext>
            </a:extLst>
          </p:cNvPr>
          <p:cNvCxnSpPr>
            <a:cxnSpLocks/>
          </p:cNvCxnSpPr>
          <p:nvPr/>
        </p:nvCxnSpPr>
        <p:spPr>
          <a:xfrm flipH="1">
            <a:off x="7802976" y="6433417"/>
            <a:ext cx="5070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2477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9"/>
    </mc:Choice>
    <mc:Fallback xmlns="">
      <p:transition spd="slow" advTm="32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55376" y="1384907"/>
            <a:ext cx="12204879" cy="48115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TD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error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unbiasedly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estimates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the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advantage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function</a:t>
            </a: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Algorithm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2: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Value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function</a:t>
            </a:r>
            <a:r>
              <a:rPr lang="en-US" altLang="zh-CN" sz="3200" dirty="0">
                <a:latin typeface="+mn-lt"/>
              </a:rPr>
              <a:t>-based</a:t>
            </a: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latin typeface="+mn-lt"/>
              </a:rPr>
              <a:t>Need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to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estimate</a:t>
            </a:r>
            <a:r>
              <a:rPr lang="zh-CN" altLang="en-US" sz="2700" dirty="0">
                <a:latin typeface="+mn-lt"/>
              </a:rPr>
              <a:t>          </a:t>
            </a:r>
            <a:r>
              <a:rPr lang="en-US" altLang="zh-CN" sz="2700" dirty="0">
                <a:latin typeface="+mn-lt"/>
              </a:rPr>
              <a:t>by</a:t>
            </a:r>
            <a:r>
              <a:rPr lang="zh-CN" altLang="en-US" sz="2700" dirty="0">
                <a:latin typeface="+mn-lt"/>
              </a:rPr>
              <a:t> </a:t>
            </a: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latin typeface="+mn-lt"/>
              </a:rPr>
              <a:t>Critic-step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(cont’d):</a:t>
            </a: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19612" y="499873"/>
            <a:ext cx="9473430" cy="726801"/>
          </a:xfrm>
        </p:spPr>
        <p:txBody>
          <a:bodyPr/>
          <a:lstStyle/>
          <a:p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329" y="1937991"/>
            <a:ext cx="6256869" cy="46178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4652396" y="1937991"/>
            <a:ext cx="485066" cy="46178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2379679" y="1875332"/>
            <a:ext cx="225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Globally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averaged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reward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4005976" y="2332915"/>
            <a:ext cx="538821" cy="6193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188" y="3825391"/>
            <a:ext cx="4526853" cy="648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82177" t="2867" r="4159" b="28581"/>
          <a:stretch/>
        </p:blipFill>
        <p:spPr>
          <a:xfrm>
            <a:off x="4469289" y="3382075"/>
            <a:ext cx="636494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59290" t="10555" r="21729" b="36619"/>
          <a:stretch/>
        </p:blipFill>
        <p:spPr>
          <a:xfrm>
            <a:off x="5648984" y="3434517"/>
            <a:ext cx="884172" cy="352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031" y="5657953"/>
            <a:ext cx="4279448" cy="403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996" y="6249538"/>
            <a:ext cx="2309458" cy="750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494" y="4628220"/>
            <a:ext cx="4766255" cy="64365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7950186" y="4380552"/>
            <a:ext cx="1596" cy="25266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2638206" y="4651071"/>
            <a:ext cx="225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Separable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objective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4894930" y="4869730"/>
            <a:ext cx="449360" cy="52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2152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02"/>
    </mc:Choice>
    <mc:Fallback xmlns="">
      <p:transition spd="slow" advTm="49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35743" y="1472834"/>
            <a:ext cx="12340414" cy="511905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Algorithm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2: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Value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function</a:t>
            </a:r>
            <a:r>
              <a:rPr lang="en-US" altLang="zh-CN" sz="3200" dirty="0">
                <a:latin typeface="+mn-lt"/>
              </a:rPr>
              <a:t>-based</a:t>
            </a: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latin typeface="+mn-lt"/>
              </a:rPr>
              <a:t>Actor-step:</a:t>
            </a: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Two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time-scales:</a:t>
            </a: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2243" y="525834"/>
            <a:ext cx="9473430" cy="726801"/>
          </a:xfrm>
        </p:spPr>
        <p:txBody>
          <a:bodyPr/>
          <a:lstStyle/>
          <a:p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48" y="2871525"/>
            <a:ext cx="3640528" cy="382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032" y="4271781"/>
            <a:ext cx="2415795" cy="3696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409" y="3567997"/>
            <a:ext cx="2338743" cy="4346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9230421" y="4199612"/>
            <a:ext cx="248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policy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gradient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H="1">
            <a:off x="8664121" y="4453886"/>
            <a:ext cx="5070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6462988" y="2792273"/>
            <a:ext cx="854886" cy="572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6032" y="5578292"/>
            <a:ext cx="3204489" cy="1602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3192544" y="2745977"/>
            <a:ext cx="225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Estimated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globally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averaged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reward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5449268" y="3098647"/>
            <a:ext cx="449360" cy="52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78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83"/>
    </mc:Choice>
    <mc:Fallback xmlns="">
      <p:transition spd="slow" advTm="20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4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Modeling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Conclusions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521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0"/>
    </mc:Choice>
    <mc:Fallback xmlns="">
      <p:transition spd="slow" advTm="1589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5936" y="1302750"/>
            <a:ext cx="12407964" cy="5174250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Regularity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conditions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for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MDP [Bhatnagar et al. ’09]</a:t>
            </a: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1200" dirty="0">
              <a:latin typeface="+mn-lt"/>
            </a:endParaRPr>
          </a:p>
          <a:p>
            <a:endParaRPr lang="en-US" altLang="zh-CN" sz="10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Policy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parameter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set [Bhatnagar et al. ’09]</a:t>
            </a:r>
          </a:p>
          <a:p>
            <a:endParaRPr lang="en-US" altLang="zh-CN" sz="4400" dirty="0">
              <a:latin typeface="+mn-lt"/>
            </a:endParaRPr>
          </a:p>
          <a:p>
            <a:endParaRPr lang="en-US" altLang="zh-CN" sz="15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Linear function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approximation [</a:t>
            </a:r>
            <a:r>
              <a:rPr lang="en-US" altLang="zh-CN" sz="3200" dirty="0" err="1">
                <a:latin typeface="+mn-lt"/>
              </a:rPr>
              <a:t>Tsitsiklis</a:t>
            </a:r>
            <a:r>
              <a:rPr lang="en-US" altLang="zh-CN" sz="3200" dirty="0">
                <a:latin typeface="+mn-lt"/>
              </a:rPr>
              <a:t> &amp; Van Roy, ’99]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133" y="466199"/>
            <a:ext cx="9473430" cy="726801"/>
          </a:xfrm>
        </p:spPr>
        <p:txBody>
          <a:bodyPr/>
          <a:lstStyle/>
          <a:p>
            <a:r>
              <a:rPr lang="en-US" altLang="zh-CN" dirty="0"/>
              <a:t>Assumptions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61947" y="3222460"/>
            <a:ext cx="326245" cy="2524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55039" y="3953139"/>
            <a:ext cx="388256" cy="2357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82325" y="3040188"/>
            <a:ext cx="331140" cy="1776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1C04AD-96CA-8748-B90B-0ED8BD8AC0F0}"/>
              </a:ext>
            </a:extLst>
          </p:cNvPr>
          <p:cNvGrpSpPr/>
          <p:nvPr/>
        </p:nvGrpSpPr>
        <p:grpSpPr>
          <a:xfrm>
            <a:off x="2261947" y="1936010"/>
            <a:ext cx="9802801" cy="895784"/>
            <a:chOff x="1988473" y="1936735"/>
            <a:chExt cx="10392524" cy="9687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EE7C66-85EC-EE4A-AC82-1EA4F683F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8473" y="1936735"/>
              <a:ext cx="10392524" cy="9687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3372914" y="2006577"/>
              <a:ext cx="422290" cy="2532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88877-94E1-E540-8E03-5AC42586A8C6}"/>
              </a:ext>
            </a:extLst>
          </p:cNvPr>
          <p:cNvSpPr/>
          <p:nvPr/>
        </p:nvSpPr>
        <p:spPr>
          <a:xfrm>
            <a:off x="3594903" y="3078273"/>
            <a:ext cx="398327" cy="234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920F6A-8131-E943-A449-91C0ABD536D9}"/>
              </a:ext>
            </a:extLst>
          </p:cNvPr>
          <p:cNvGrpSpPr/>
          <p:nvPr/>
        </p:nvGrpSpPr>
        <p:grpSpPr>
          <a:xfrm>
            <a:off x="2261947" y="4084504"/>
            <a:ext cx="10178409" cy="911031"/>
            <a:chOff x="2261947" y="3825424"/>
            <a:chExt cx="10178409" cy="9110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1B6D437-5488-8040-9D34-84CD093CC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947" y="3825424"/>
              <a:ext cx="10178409" cy="9110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E6F02D-EC7B-BB44-A1F2-763E5AAF7C22}"/>
                </a:ext>
              </a:extLst>
            </p:cNvPr>
            <p:cNvSpPr/>
            <p:nvPr/>
          </p:nvSpPr>
          <p:spPr>
            <a:xfrm>
              <a:off x="3686759" y="3896140"/>
              <a:ext cx="398327" cy="234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84FCC-F889-B249-8C72-B6745E4BB172}"/>
              </a:ext>
            </a:extLst>
          </p:cNvPr>
          <p:cNvGrpSpPr/>
          <p:nvPr/>
        </p:nvGrpSpPr>
        <p:grpSpPr>
          <a:xfrm>
            <a:off x="2261947" y="2996549"/>
            <a:ext cx="9719038" cy="331331"/>
            <a:chOff x="2261947" y="2972970"/>
            <a:chExt cx="9719038" cy="33133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EA0C56C-CB5E-F449-A9B2-5FC437631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947" y="2972970"/>
              <a:ext cx="9719038" cy="331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ECB996-298E-7443-87A5-A63842EC049C}"/>
                </a:ext>
              </a:extLst>
            </p:cNvPr>
            <p:cNvSpPr/>
            <p:nvPr/>
          </p:nvSpPr>
          <p:spPr>
            <a:xfrm>
              <a:off x="3658224" y="3016378"/>
              <a:ext cx="398327" cy="234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15D939-B1A9-8F43-8589-46E829C0BAD7}"/>
              </a:ext>
            </a:extLst>
          </p:cNvPr>
          <p:cNvGrpSpPr/>
          <p:nvPr/>
        </p:nvGrpSpPr>
        <p:grpSpPr>
          <a:xfrm>
            <a:off x="2261947" y="5786172"/>
            <a:ext cx="9962561" cy="1415571"/>
            <a:chOff x="2261947" y="5251720"/>
            <a:chExt cx="9962561" cy="14155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47E9A3D-55C0-CE47-90D7-1A2AFC133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1947" y="5251720"/>
              <a:ext cx="9962561" cy="14155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57280E1-427E-124F-9FFD-7CD7F9D1F1A1}"/>
                </a:ext>
              </a:extLst>
            </p:cNvPr>
            <p:cNvSpPr/>
            <p:nvPr/>
          </p:nvSpPr>
          <p:spPr>
            <a:xfrm>
              <a:off x="3621407" y="5266520"/>
              <a:ext cx="398327" cy="234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0851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9"/>
    </mc:Choice>
    <mc:Fallback xmlns="">
      <p:transition spd="slow" advTm="24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3586" y="1322686"/>
            <a:ext cx="12824014" cy="5156942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Consensus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weight</a:t>
            </a:r>
            <a:r>
              <a:rPr lang="zh-CN" altLang="en-US" sz="3200" dirty="0">
                <a:latin typeface="+mn-lt"/>
              </a:rPr>
              <a:t> </a:t>
            </a:r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2000" dirty="0">
              <a:latin typeface="+mn-lt"/>
            </a:endParaRPr>
          </a:p>
          <a:p>
            <a:endParaRPr lang="en-US" altLang="zh-CN" sz="2000" dirty="0">
              <a:latin typeface="+mn-lt"/>
            </a:endParaRPr>
          </a:p>
          <a:p>
            <a:endParaRPr lang="en-US" altLang="zh-CN" sz="10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Define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projected-gradient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operator</a:t>
            </a:r>
            <a:r>
              <a:rPr lang="zh-CN" altLang="en-US" sz="3200" dirty="0">
                <a:latin typeface="+mn-lt"/>
              </a:rPr>
              <a:t>        </a:t>
            </a:r>
            <a:r>
              <a:rPr lang="en-US" altLang="zh-CN" sz="3200" dirty="0">
                <a:latin typeface="+mn-lt"/>
              </a:rPr>
              <a:t>:</a:t>
            </a:r>
          </a:p>
          <a:p>
            <a:r>
              <a:rPr lang="en-US" altLang="zh-CN" sz="3200" dirty="0">
                <a:latin typeface="+mn-lt"/>
              </a:rPr>
              <a:t>Bellman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operators: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CF016BC-61A8-C745-B1D4-913DBE97E2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133" y="466199"/>
            <a:ext cx="9473430" cy="726801"/>
          </a:xfrm>
        </p:spPr>
        <p:txBody>
          <a:bodyPr/>
          <a:lstStyle/>
          <a:p>
            <a:r>
              <a:rPr lang="en-US" altLang="zh-CN" dirty="0"/>
              <a:t>Assumptions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930824" y="2165874"/>
            <a:ext cx="388256" cy="2357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r="84609" b="-7852"/>
          <a:stretch/>
        </p:blipFill>
        <p:spPr>
          <a:xfrm>
            <a:off x="4554334" y="1496620"/>
            <a:ext cx="296546" cy="3265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690" y="5269677"/>
            <a:ext cx="4712833" cy="6097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5700" y="5300157"/>
            <a:ext cx="553988" cy="4304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483" y="6174393"/>
            <a:ext cx="3294183" cy="46042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5803" y="6794937"/>
            <a:ext cx="3375407" cy="4329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85B6A49-09E1-494B-A3D7-3CE88E6509BF}"/>
              </a:ext>
            </a:extLst>
          </p:cNvPr>
          <p:cNvGrpSpPr/>
          <p:nvPr/>
        </p:nvGrpSpPr>
        <p:grpSpPr>
          <a:xfrm>
            <a:off x="2514860" y="2070977"/>
            <a:ext cx="10074739" cy="2857478"/>
            <a:chOff x="2514860" y="1888097"/>
            <a:chExt cx="10074739" cy="28574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62A6F0-9602-1F41-9F07-883338AF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4860" y="1888097"/>
              <a:ext cx="10074739" cy="28574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09E23E-C135-CC4B-BF62-08A9CB736BC4}"/>
                </a:ext>
              </a:extLst>
            </p:cNvPr>
            <p:cNvSpPr/>
            <p:nvPr/>
          </p:nvSpPr>
          <p:spPr>
            <a:xfrm>
              <a:off x="3869249" y="1941210"/>
              <a:ext cx="398327" cy="234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42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3"/>
    </mc:Choice>
    <mc:Fallback xmlns="">
      <p:transition spd="slow" advTm="17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50728" y="1436220"/>
            <a:ext cx="12277591" cy="6625740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Algorithm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1</a:t>
            </a:r>
          </a:p>
          <a:p>
            <a:pPr lvl="1"/>
            <a:r>
              <a:rPr lang="en-US" altLang="zh-CN" sz="2700" dirty="0">
                <a:latin typeface="+mn-lt"/>
              </a:rPr>
              <a:t>Critic-step</a:t>
            </a: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15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95281" y="526057"/>
            <a:ext cx="9473430" cy="726801"/>
          </a:xfrm>
        </p:spPr>
        <p:txBody>
          <a:bodyPr/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89078" y="2967045"/>
            <a:ext cx="403326" cy="2552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5287860" y="5645453"/>
            <a:ext cx="685800" cy="32256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2292588" y="6078710"/>
            <a:ext cx="6676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fixed-point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that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single-agent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critic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step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converges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9BF95-1EF5-6B44-99EA-2637B5899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41" y="2809030"/>
            <a:ext cx="11670632" cy="2816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DEBB06-E8B1-8F46-830E-DBC073516560}"/>
              </a:ext>
            </a:extLst>
          </p:cNvPr>
          <p:cNvSpPr/>
          <p:nvPr/>
        </p:nvSpPr>
        <p:spPr>
          <a:xfrm>
            <a:off x="2584562" y="2860517"/>
            <a:ext cx="463438" cy="234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1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4"/>
    </mc:Choice>
    <mc:Fallback xmlns="">
      <p:transition spd="slow" advTm="23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Modeling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Algorithms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Conclusions</a:t>
            </a:r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14920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"/>
    </mc:Choice>
    <mc:Fallback xmlns="">
      <p:transition spd="slow" advTm="439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6448" y="1297173"/>
            <a:ext cx="11856377" cy="4920491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altLang="zh-CN" sz="3200" dirty="0">
                <a:latin typeface="+mn-lt"/>
              </a:rPr>
              <a:t>Algorithm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1</a:t>
            </a:r>
          </a:p>
          <a:p>
            <a:pPr lvl="1">
              <a:spcBef>
                <a:spcPts val="500"/>
              </a:spcBef>
            </a:pPr>
            <a:r>
              <a:rPr lang="en-US" altLang="zh-CN" sz="2700" dirty="0">
                <a:latin typeface="+mn-lt"/>
              </a:rPr>
              <a:t>Actor-step</a:t>
            </a: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pPr marL="524751" lvl="1" indent="0">
              <a:buNone/>
            </a:pPr>
            <a:endParaRPr lang="en-US" altLang="zh-CN" sz="1300" dirty="0">
              <a:latin typeface="+mn-lt"/>
            </a:endParaRPr>
          </a:p>
          <a:p>
            <a:pPr marL="524751" lvl="1" indent="0">
              <a:buNone/>
            </a:pPr>
            <a:endParaRPr lang="en-US" altLang="zh-CN" sz="400" dirty="0">
              <a:latin typeface="+mn-lt"/>
            </a:endParaRPr>
          </a:p>
          <a:p>
            <a:pPr>
              <a:spcBef>
                <a:spcPts val="500"/>
              </a:spcBef>
            </a:pPr>
            <a:r>
              <a:rPr lang="en-US" altLang="zh-CN" sz="3200" dirty="0">
                <a:latin typeface="+mn-lt"/>
              </a:rPr>
              <a:t>Algorithm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2</a:t>
            </a:r>
          </a:p>
          <a:p>
            <a:pPr lvl="1">
              <a:spcBef>
                <a:spcPts val="500"/>
              </a:spcBef>
            </a:pPr>
            <a:r>
              <a:rPr lang="en-US" altLang="zh-CN" sz="2700" dirty="0">
                <a:latin typeface="+mn-lt"/>
              </a:rPr>
              <a:t>Critic-step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604AE89-C908-AC40-8BDB-23D263CA1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281" y="526057"/>
            <a:ext cx="9473430" cy="726801"/>
          </a:xfrm>
        </p:spPr>
        <p:txBody>
          <a:bodyPr/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08468" y="6129651"/>
            <a:ext cx="493069" cy="259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D03FA1-B377-3044-A26B-203A5C3E2CB0}"/>
              </a:ext>
            </a:extLst>
          </p:cNvPr>
          <p:cNvGrpSpPr/>
          <p:nvPr/>
        </p:nvGrpSpPr>
        <p:grpSpPr>
          <a:xfrm>
            <a:off x="2289552" y="2487332"/>
            <a:ext cx="10841570" cy="1354805"/>
            <a:chOff x="2102695" y="2423582"/>
            <a:chExt cx="11206716" cy="13706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C4F9EB-D67A-9E40-B060-31D5704B4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2695" y="2423582"/>
              <a:ext cx="11206716" cy="13706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7846AB-23E6-3542-A62A-71CFA87DE3D3}"/>
                </a:ext>
              </a:extLst>
            </p:cNvPr>
            <p:cNvSpPr/>
            <p:nvPr/>
          </p:nvSpPr>
          <p:spPr>
            <a:xfrm>
              <a:off x="3236834" y="2441870"/>
              <a:ext cx="518302" cy="295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978C1D-3441-4244-AA5A-B09DDDF2B2D7}"/>
              </a:ext>
            </a:extLst>
          </p:cNvPr>
          <p:cNvGrpSpPr/>
          <p:nvPr/>
        </p:nvGrpSpPr>
        <p:grpSpPr>
          <a:xfrm>
            <a:off x="2289552" y="5312573"/>
            <a:ext cx="10681865" cy="2120193"/>
            <a:chOff x="2380992" y="4672493"/>
            <a:chExt cx="10366853" cy="200034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37B16A-2BED-2140-9C2D-C25AC364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0992" y="4672493"/>
              <a:ext cx="10366853" cy="20003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0095E6-2805-9547-9A3E-C06E2C26C74E}"/>
                </a:ext>
              </a:extLst>
            </p:cNvPr>
            <p:cNvSpPr/>
            <p:nvPr/>
          </p:nvSpPr>
          <p:spPr>
            <a:xfrm>
              <a:off x="3455091" y="4747054"/>
              <a:ext cx="518302" cy="295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529392-5DA0-8E42-BEBC-E6BD70B56E04}"/>
              </a:ext>
            </a:extLst>
          </p:cNvPr>
          <p:cNvCxnSpPr>
            <a:cxnSpLocks/>
          </p:cNvCxnSpPr>
          <p:nvPr/>
        </p:nvCxnSpPr>
        <p:spPr>
          <a:xfrm flipV="1">
            <a:off x="7611413" y="3870585"/>
            <a:ext cx="0" cy="43325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EBE086-D3E5-5748-97A6-A83074806F55}"/>
              </a:ext>
            </a:extLst>
          </p:cNvPr>
          <p:cNvSpPr txBox="1"/>
          <p:nvPr/>
        </p:nvSpPr>
        <p:spPr>
          <a:xfrm>
            <a:off x="3930340" y="4303840"/>
            <a:ext cx="837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best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convergence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result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hope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even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single-agent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actor-critic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0646E3-9861-C740-8544-725FF424414B}"/>
              </a:ext>
            </a:extLst>
          </p:cNvPr>
          <p:cNvSpPr/>
          <p:nvPr/>
        </p:nvSpPr>
        <p:spPr>
          <a:xfrm>
            <a:off x="2019312" y="2747042"/>
            <a:ext cx="2770402" cy="51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46CF11-D5F5-FF47-A4D1-839F74316694}"/>
              </a:ext>
            </a:extLst>
          </p:cNvPr>
          <p:cNvSpPr/>
          <p:nvPr/>
        </p:nvSpPr>
        <p:spPr>
          <a:xfrm>
            <a:off x="11756570" y="2395373"/>
            <a:ext cx="1547035" cy="51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82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93"/>
    </mc:Choice>
    <mc:Fallback xmlns="">
      <p:transition spd="slow" advTm="16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33024" y="1436220"/>
            <a:ext cx="12170911" cy="5019444"/>
          </a:xfrm>
        </p:spPr>
        <p:txBody>
          <a:bodyPr/>
          <a:lstStyle/>
          <a:p>
            <a:pPr lvl="0"/>
            <a:r>
              <a:rPr lang="en-US" altLang="zh-CN" sz="3200" dirty="0">
                <a:latin typeface="Calibri"/>
              </a:rPr>
              <a:t>Algorithm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2</a:t>
            </a:r>
          </a:p>
          <a:p>
            <a:pPr lvl="1"/>
            <a:r>
              <a:rPr lang="en-US" altLang="zh-CN" sz="2700" dirty="0">
                <a:latin typeface="Calibri"/>
              </a:rPr>
              <a:t>Actor-step</a:t>
            </a: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7522585-D97D-FB4E-BAF8-5EB9975D6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281" y="526057"/>
            <a:ext cx="9473430" cy="726801"/>
          </a:xfrm>
        </p:spPr>
        <p:txBody>
          <a:bodyPr/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C64597-E02F-7C49-8A3F-136CAFF11A45}"/>
              </a:ext>
            </a:extLst>
          </p:cNvPr>
          <p:cNvGrpSpPr/>
          <p:nvPr/>
        </p:nvGrpSpPr>
        <p:grpSpPr>
          <a:xfrm>
            <a:off x="1891718" y="2696049"/>
            <a:ext cx="11110162" cy="1328111"/>
            <a:chOff x="1770871" y="2803017"/>
            <a:chExt cx="11110162" cy="1328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3B671E-F2C3-6F45-99C4-820A99285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0871" y="2803017"/>
              <a:ext cx="11110162" cy="132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058D2F-87BC-2E4B-B4D6-731E9077296F}"/>
                </a:ext>
              </a:extLst>
            </p:cNvPr>
            <p:cNvSpPr/>
            <p:nvPr/>
          </p:nvSpPr>
          <p:spPr>
            <a:xfrm>
              <a:off x="2952159" y="2803017"/>
              <a:ext cx="534051" cy="312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94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6"/>
    </mc:Choice>
    <mc:Fallback xmlns="">
      <p:transition spd="slow" advTm="524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6448" y="1472796"/>
            <a:ext cx="12372079" cy="492800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Basic technique: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two-timescale stochastic approximation </a:t>
            </a:r>
            <a:r>
              <a:rPr lang="en-US" altLang="zh-CN" sz="3200" dirty="0">
                <a:latin typeface="+mn-lt"/>
              </a:rPr>
              <a:t>[</a:t>
            </a:r>
            <a:r>
              <a:rPr lang="en-US" altLang="zh-CN" sz="3200" dirty="0" err="1">
                <a:latin typeface="+mn-lt"/>
              </a:rPr>
              <a:t>Borkar</a:t>
            </a:r>
            <a:r>
              <a:rPr lang="en-US" altLang="zh-CN" sz="3200" dirty="0">
                <a:latin typeface="+mn-lt"/>
              </a:rPr>
              <a:t>, ’08]</a:t>
            </a: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Critic-step: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most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existing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proof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techniques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distributed/consensus 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optimization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do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not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apply</a:t>
            </a: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latin typeface="+mn-lt"/>
              </a:rPr>
              <a:t>TD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update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is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not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stochastic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gradient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endParaRPr lang="en-US" altLang="zh-CN" sz="2700" dirty="0">
              <a:solidFill>
                <a:srgbClr val="FF0000"/>
              </a:solidFill>
              <a:latin typeface="+mn-lt"/>
            </a:endParaRPr>
          </a:p>
          <a:p>
            <a:pPr marL="524751" lvl="1" indent="0">
              <a:spcBef>
                <a:spcPts val="1200"/>
              </a:spcBef>
              <a:buNone/>
            </a:pP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   </a:t>
            </a:r>
            <a:r>
              <a:rPr lang="en-US" altLang="zh-CN" sz="2700" dirty="0">
                <a:latin typeface="+mn-lt"/>
              </a:rPr>
              <a:t>of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fixed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and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well-defined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function</a:t>
            </a: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latin typeface="+mn-lt"/>
              </a:rPr>
              <a:t>Noises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are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correlated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in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online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RL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algorithms</a:t>
            </a:r>
          </a:p>
          <a:p>
            <a:pPr>
              <a:spcBef>
                <a:spcPts val="1200"/>
              </a:spcBef>
            </a:pPr>
            <a:endParaRPr lang="en-US" altLang="zh-CN" sz="10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As a byproduct, we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have also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proved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the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stability</a:t>
            </a:r>
            <a:r>
              <a:rPr lang="en-US" altLang="zh-CN" sz="3200" dirty="0">
                <a:latin typeface="+mn-lt"/>
              </a:rPr>
              <a:t>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i.e.,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almost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sure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boundedness</a:t>
            </a:r>
            <a:r>
              <a:rPr lang="en-US" altLang="zh-CN" sz="3200" dirty="0">
                <a:latin typeface="+mn-lt"/>
              </a:rPr>
              <a:t>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of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this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1"/>
                </a:solidFill>
                <a:latin typeface="+mn-lt"/>
              </a:rPr>
              <a:t>consensus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stochastic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sequence</a:t>
            </a:r>
          </a:p>
          <a:p>
            <a:pPr>
              <a:spcBef>
                <a:spcPts val="1200"/>
              </a:spcBef>
            </a:pPr>
            <a:endParaRPr lang="en-US" altLang="zh-CN" sz="10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The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same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type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of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convergence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guarantees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single-agent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actor-critic</a:t>
            </a: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85553" y="544827"/>
            <a:ext cx="9473430" cy="726801"/>
          </a:xfrm>
        </p:spPr>
        <p:txBody>
          <a:bodyPr/>
          <a:lstStyle/>
          <a:p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Remarks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799" y="3044762"/>
            <a:ext cx="4168764" cy="143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10996139" y="2935034"/>
            <a:ext cx="2060983" cy="672274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59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73"/>
    </mc:Choice>
    <mc:Fallback xmlns="">
      <p:transition spd="slow" advTm="108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Modeling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Conclusions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5273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"/>
    </mc:Choice>
    <mc:Fallback xmlns="">
      <p:transition spd="slow" advTm="152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78494" y="1253224"/>
            <a:ext cx="12332771" cy="5099132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Randomly generated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MDP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+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linear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function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approximation</a:t>
            </a:r>
          </a:p>
          <a:p>
            <a:pPr lvl="1"/>
            <a:r>
              <a:rPr lang="zh-CN" altLang="en-US" sz="2685" dirty="0">
                <a:latin typeface="+mn-lt"/>
              </a:rPr>
              <a:t>  </a:t>
            </a:r>
            <a:r>
              <a:rPr lang="en-US" altLang="zh-CN" sz="2685" dirty="0">
                <a:latin typeface="+mn-lt"/>
              </a:rPr>
              <a:t>		</a:t>
            </a:r>
            <a:r>
              <a:rPr lang="zh-CN" altLang="en-US" sz="2685" dirty="0">
                <a:latin typeface="+mn-lt"/>
              </a:rPr>
              <a:t>    </a:t>
            </a:r>
            <a:r>
              <a:rPr lang="en-US" altLang="zh-CN" sz="2685" dirty="0">
                <a:latin typeface="+mn-lt"/>
              </a:rPr>
              <a:t>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		</a:t>
            </a:r>
            <a:r>
              <a:rPr lang="zh-CN" altLang="en-US" sz="2685" dirty="0">
                <a:latin typeface="+mn-lt"/>
              </a:rPr>
              <a:t>   </a:t>
            </a:r>
            <a:r>
              <a:rPr lang="en-US" altLang="zh-CN" sz="2685" dirty="0">
                <a:latin typeface="+mn-lt"/>
              </a:rPr>
              <a:t>,</a:t>
            </a:r>
            <a:r>
              <a:rPr lang="zh-CN" altLang="en-US" sz="2685" dirty="0">
                <a:latin typeface="+mn-lt"/>
              </a:rPr>
              <a:t>  </a:t>
            </a:r>
            <a:r>
              <a:rPr lang="en-US" altLang="zh-CN" sz="2685" dirty="0">
                <a:latin typeface="+mn-lt"/>
              </a:rPr>
              <a:t>,</a:t>
            </a:r>
            <a:r>
              <a:rPr lang="zh-CN" altLang="en-US" sz="2685" dirty="0">
                <a:latin typeface="+mn-lt"/>
              </a:rPr>
              <a:t> </a:t>
            </a:r>
            <a:endParaRPr lang="en-US" altLang="zh-CN" sz="2685" dirty="0">
              <a:latin typeface="+mn-lt"/>
            </a:endParaRPr>
          </a:p>
          <a:p>
            <a:pPr lvl="1"/>
            <a:endParaRPr lang="en-US" altLang="zh-CN" sz="700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Local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policy</a:t>
            </a:r>
          </a:p>
          <a:p>
            <a:pPr lvl="1"/>
            <a:endParaRPr lang="en-US" altLang="zh-CN" sz="500" dirty="0">
              <a:latin typeface="+mn-lt"/>
            </a:endParaRPr>
          </a:p>
          <a:p>
            <a:pPr lvl="1"/>
            <a:endParaRPr lang="en-US" altLang="zh-CN" sz="500" dirty="0">
              <a:latin typeface="+mn-lt"/>
            </a:endParaRPr>
          </a:p>
          <a:p>
            <a:pPr lvl="1"/>
            <a:endParaRPr lang="en-US" altLang="zh-CN" sz="500" dirty="0">
              <a:latin typeface="+mn-lt"/>
            </a:endParaRPr>
          </a:p>
          <a:p>
            <a:pPr lvl="1"/>
            <a:r>
              <a:rPr lang="zh-CN" altLang="en-US" sz="2685" dirty="0">
                <a:latin typeface="+mn-lt"/>
              </a:rPr>
              <a:t>     </a:t>
            </a:r>
            <a:r>
              <a:rPr lang="en-US" altLang="zh-CN" sz="2685" dirty="0">
                <a:latin typeface="+mn-lt"/>
              </a:rPr>
              <a:t>is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the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normalized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absolute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Laplacian</a:t>
            </a:r>
          </a:p>
          <a:p>
            <a:pPr marL="524751" lvl="1" indent="0">
              <a:buNone/>
            </a:pPr>
            <a:r>
              <a:rPr lang="zh-CN" altLang="en-US" sz="2685" dirty="0">
                <a:latin typeface="+mn-lt"/>
              </a:rPr>
              <a:t>    </a:t>
            </a:r>
            <a:r>
              <a:rPr lang="en-US" altLang="zh-CN" sz="2685" dirty="0">
                <a:latin typeface="+mn-lt"/>
              </a:rPr>
              <a:t>matrix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of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random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graph</a:t>
            </a:r>
            <a:r>
              <a:rPr lang="zh-CN" altLang="en-US" sz="2685" dirty="0">
                <a:latin typeface="+mn-lt"/>
              </a:rPr>
              <a:t> </a:t>
            </a:r>
            <a:endParaRPr lang="en-US" altLang="zh-CN" sz="2685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132" y="479803"/>
            <a:ext cx="9473430" cy="726801"/>
          </a:xfrm>
        </p:spPr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Function Approximation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17303" y="4313241"/>
            <a:ext cx="4339461" cy="3433771"/>
            <a:chOff x="1317891" y="4114465"/>
            <a:chExt cx="4577260" cy="36460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7891" y="4114465"/>
              <a:ext cx="4169734" cy="330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6BE7624-5AB1-418C-A663-A706BFF49FA5}"/>
                </a:ext>
              </a:extLst>
            </p:cNvPr>
            <p:cNvSpPr txBox="1"/>
            <p:nvPr/>
          </p:nvSpPr>
          <p:spPr>
            <a:xfrm>
              <a:off x="1547199" y="7377484"/>
              <a:ext cx="4347952" cy="383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02060"/>
                  </a:solidFill>
                </a:rPr>
                <a:t>Fig.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Convergence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of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globally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averaged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returns</a:t>
              </a:r>
              <a:endParaRPr lang="zh-CN" altLang="en-US" sz="15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69204" y="1706880"/>
            <a:ext cx="6308261" cy="3280583"/>
            <a:chOff x="4627704" y="1763583"/>
            <a:chExt cx="5575139" cy="25160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7704" y="1763583"/>
              <a:ext cx="5575139" cy="2230968"/>
            </a:xfrm>
            <a:prstGeom prst="rect">
              <a:avLst/>
            </a:prstGeom>
          </p:spPr>
        </p:pic>
        <p:sp>
          <p:nvSpPr>
            <p:cNvPr id="9" name="文本框 5">
              <a:extLst>
                <a:ext uri="{FF2B5EF4-FFF2-40B4-BE49-F238E27FC236}">
                  <a16:creationId xmlns:a16="http://schemas.microsoft.com/office/drawing/2014/main" id="{56BE7624-5AB1-418C-A663-A706BFF49FA5}"/>
                </a:ext>
              </a:extLst>
            </p:cNvPr>
            <p:cNvSpPr txBox="1"/>
            <p:nvPr/>
          </p:nvSpPr>
          <p:spPr>
            <a:xfrm>
              <a:off x="6059244" y="3956425"/>
              <a:ext cx="32148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02060"/>
                  </a:solidFill>
                </a:rPr>
                <a:t>Fig.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Convergence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of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value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functions</a:t>
              </a:r>
              <a:endParaRPr lang="zh-CN" altLang="en-US" sz="15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206" y="4892040"/>
            <a:ext cx="6280496" cy="2532623"/>
          </a:xfrm>
          <a:prstGeom prst="rect">
            <a:avLst/>
          </a:prstGeom>
        </p:spPr>
      </p:pic>
      <p:sp>
        <p:nvSpPr>
          <p:cNvPr id="12" name="文本框 5">
            <a:extLst>
              <a:ext uri="{FF2B5EF4-FFF2-40B4-BE49-F238E27FC236}">
                <a16:creationId xmlns:a16="http://schemas.microsoft.com/office/drawing/2014/main" id="{56BE7624-5AB1-418C-A663-A706BFF49FA5}"/>
              </a:ext>
            </a:extLst>
          </p:cNvPr>
          <p:cNvSpPr txBox="1"/>
          <p:nvPr/>
        </p:nvSpPr>
        <p:spPr>
          <a:xfrm>
            <a:off x="9054575" y="7373048"/>
            <a:ext cx="40715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rgbClr val="002060"/>
                </a:solidFill>
              </a:rPr>
              <a:t>Fig.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Policies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the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algorithms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converge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to</a:t>
            </a:r>
            <a:endParaRPr lang="zh-CN" altLang="en-US" sz="15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CA10B-8FF6-7743-A179-FDC831ADC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9706" y="1911135"/>
            <a:ext cx="1004640" cy="343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D924-660B-4C4D-A1AA-3A04538A5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321" y="1924981"/>
            <a:ext cx="997435" cy="3122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B67A4-2247-B943-AFAD-6ECC67FB6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731" y="1931287"/>
            <a:ext cx="2627062" cy="2899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00B680-B19F-CF4C-B4A1-5492B3D47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4567" y="2307700"/>
            <a:ext cx="3218226" cy="941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E28A18-84C1-EF44-B749-3CBF87BE2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7798" y="3319961"/>
            <a:ext cx="334121" cy="3478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1B1A92-481F-E94A-A08D-09BD4D12C5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5315" y="3818974"/>
            <a:ext cx="363947" cy="34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2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0"/>
    </mc:Choice>
    <mc:Fallback xmlns="">
      <p:transition spd="slow" advTm="41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30926" y="1339204"/>
            <a:ext cx="12473202" cy="48778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MARL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task: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Cooperative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navigation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problem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[Lowe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al.,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’17]</a:t>
            </a:r>
            <a:r>
              <a:rPr lang="zh-CN" altLang="en-US" sz="3200" dirty="0">
                <a:latin typeface="+mn-lt"/>
              </a:rPr>
              <a:t> </a:t>
            </a:r>
            <a:endParaRPr lang="en-US" altLang="zh-CN" sz="3200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Each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agent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covers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solidFill>
                  <a:srgbClr val="FF0001"/>
                </a:solidFill>
                <a:latin typeface="+mn-lt"/>
              </a:rPr>
              <a:t>different</a:t>
            </a:r>
            <a:r>
              <a:rPr lang="zh-CN" altLang="en-US" sz="2685" dirty="0">
                <a:solidFill>
                  <a:srgbClr val="FF0001"/>
                </a:solidFill>
                <a:latin typeface="+mn-lt"/>
              </a:rPr>
              <a:t> </a:t>
            </a:r>
            <a:r>
              <a:rPr lang="en-US" altLang="zh-CN" sz="2685" dirty="0">
                <a:solidFill>
                  <a:srgbClr val="FF0001"/>
                </a:solidFill>
                <a:latin typeface="+mn-lt"/>
              </a:rPr>
              <a:t>target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landmark</a:t>
            </a:r>
          </a:p>
          <a:p>
            <a:pPr lvl="1"/>
            <a:r>
              <a:rPr lang="en-US" altLang="zh-CN" sz="2685" dirty="0">
                <a:latin typeface="+mn-lt"/>
              </a:rPr>
              <a:t>Reward: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vicinity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to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the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target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landmark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+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collision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avoidance</a:t>
            </a:r>
          </a:p>
          <a:p>
            <a:pPr lvl="1"/>
            <a:r>
              <a:rPr lang="en-US" altLang="zh-CN" sz="2685" dirty="0">
                <a:latin typeface="+mn-lt"/>
              </a:rPr>
              <a:t>Using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3-layer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solidFill>
                  <a:srgbClr val="FF0001"/>
                </a:solidFill>
                <a:latin typeface="+mn-lt"/>
              </a:rPr>
              <a:t>neural</a:t>
            </a:r>
            <a:r>
              <a:rPr lang="zh-CN" altLang="en-US" sz="2685" dirty="0">
                <a:solidFill>
                  <a:srgbClr val="FF0001"/>
                </a:solidFill>
                <a:latin typeface="+mn-lt"/>
              </a:rPr>
              <a:t> </a:t>
            </a:r>
            <a:r>
              <a:rPr lang="en-US" altLang="zh-CN" sz="2685" dirty="0">
                <a:solidFill>
                  <a:srgbClr val="FF0001"/>
                </a:solidFill>
                <a:latin typeface="+mn-lt"/>
              </a:rPr>
              <a:t>nets</a:t>
            </a:r>
            <a:r>
              <a:rPr lang="zh-CN" altLang="en-US" sz="2685" dirty="0">
                <a:solidFill>
                  <a:srgbClr val="FF0001"/>
                </a:solidFill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for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function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approximation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of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both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actor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and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critic</a:t>
            </a: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123" y="479803"/>
            <a:ext cx="9473430" cy="726801"/>
          </a:xfrm>
        </p:spPr>
        <p:txBody>
          <a:bodyPr/>
          <a:lstStyle/>
          <a:p>
            <a:r>
              <a:rPr lang="en-US" altLang="zh-CN" dirty="0"/>
              <a:t>Nonlinear</a:t>
            </a:r>
            <a:r>
              <a:rPr lang="zh-CN" altLang="en-US" dirty="0"/>
              <a:t> </a:t>
            </a:r>
            <a:r>
              <a:rPr lang="en-US" altLang="zh-CN" dirty="0"/>
              <a:t>Function Approximation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671040" y="539496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530690" y="3543701"/>
            <a:ext cx="4252795" cy="3754312"/>
            <a:chOff x="5510964" y="2222712"/>
            <a:chExt cx="4252795" cy="37543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0964" y="2222712"/>
              <a:ext cx="4252795" cy="3172248"/>
            </a:xfrm>
            <a:prstGeom prst="rect">
              <a:avLst/>
            </a:prstGeom>
          </p:spPr>
        </p:pic>
        <p:sp>
          <p:nvSpPr>
            <p:cNvPr id="14" name="文本框 5">
              <a:extLst>
                <a:ext uri="{FF2B5EF4-FFF2-40B4-BE49-F238E27FC236}">
                  <a16:creationId xmlns:a16="http://schemas.microsoft.com/office/drawing/2014/main" id="{56BE7624-5AB1-418C-A663-A706BFF49FA5}"/>
                </a:ext>
              </a:extLst>
            </p:cNvPr>
            <p:cNvSpPr txBox="1"/>
            <p:nvPr/>
          </p:nvSpPr>
          <p:spPr>
            <a:xfrm>
              <a:off x="6012707" y="5423026"/>
              <a:ext cx="37212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002060"/>
                  </a:solidFill>
                </a:rPr>
                <a:t>Fig.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Comparison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between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the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decentralized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algorithms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and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their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centralized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counterparts</a:t>
              </a:r>
              <a:endParaRPr lang="zh-CN" altLang="en-US" sz="15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5618" y="3657791"/>
            <a:ext cx="3957612" cy="3487914"/>
            <a:chOff x="457969" y="2653475"/>
            <a:chExt cx="3957612" cy="348791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969" y="2653475"/>
              <a:ext cx="3931984" cy="2857012"/>
            </a:xfrm>
            <a:prstGeom prst="rect">
              <a:avLst/>
            </a:prstGeom>
          </p:spPr>
        </p:pic>
        <p:sp>
          <p:nvSpPr>
            <p:cNvPr id="18" name="文本框 5">
              <a:extLst>
                <a:ext uri="{FF2B5EF4-FFF2-40B4-BE49-F238E27FC236}">
                  <a16:creationId xmlns:a16="http://schemas.microsoft.com/office/drawing/2014/main" id="{56BE7624-5AB1-418C-A663-A706BFF49FA5}"/>
                </a:ext>
              </a:extLst>
            </p:cNvPr>
            <p:cNvSpPr txBox="1"/>
            <p:nvPr/>
          </p:nvSpPr>
          <p:spPr>
            <a:xfrm>
              <a:off x="804241" y="5818224"/>
              <a:ext cx="36113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02060"/>
                  </a:solidFill>
                </a:rPr>
                <a:t>Fig.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cooperative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navigation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problem</a:t>
              </a:r>
              <a:endParaRPr lang="en-US" sz="15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E35D55-4173-1F4F-9013-3BAA8A6A71F6}"/>
              </a:ext>
            </a:extLst>
          </p:cNvPr>
          <p:cNvGrpSpPr/>
          <p:nvPr/>
        </p:nvGrpSpPr>
        <p:grpSpPr>
          <a:xfrm>
            <a:off x="9237048" y="3511493"/>
            <a:ext cx="4267080" cy="4017351"/>
            <a:chOff x="9237048" y="2642823"/>
            <a:chExt cx="4267080" cy="4017351"/>
          </a:xfrm>
        </p:grpSpPr>
        <p:sp>
          <p:nvSpPr>
            <p:cNvPr id="17" name="文本框 5">
              <a:extLst>
                <a:ext uri="{FF2B5EF4-FFF2-40B4-BE49-F238E27FC236}">
                  <a16:creationId xmlns:a16="http://schemas.microsoft.com/office/drawing/2014/main" id="{BF53D5D6-371D-BD4D-BC22-116FD7F3DCF0}"/>
                </a:ext>
              </a:extLst>
            </p:cNvPr>
            <p:cNvSpPr txBox="1"/>
            <p:nvPr/>
          </p:nvSpPr>
          <p:spPr>
            <a:xfrm>
              <a:off x="9699123" y="5875344"/>
              <a:ext cx="372123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002060"/>
                  </a:solidFill>
                </a:rPr>
                <a:t>Fig.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Comparison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between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the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cooperative</a:t>
              </a:r>
              <a:r>
                <a:rPr lang="zh-CN" altLang="en-US" sz="1500" dirty="0">
                  <a:solidFill>
                    <a:srgbClr val="FF0000"/>
                  </a:solidFill>
                </a:rPr>
                <a:t>  </a:t>
              </a:r>
              <a:r>
                <a:rPr lang="en-US" altLang="zh-CN" sz="1500" dirty="0">
                  <a:solidFill>
                    <a:srgbClr val="FF0000"/>
                  </a:solidFill>
                </a:rPr>
                <a:t>algorithms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(centralized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&amp;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decentralized)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and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the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non-cooperative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ones</a:t>
              </a:r>
              <a:endParaRPr lang="zh-CN" altLang="en-US" sz="1500" dirty="0">
                <a:solidFill>
                  <a:srgbClr val="002060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C9E872-CF15-EF48-9FF5-66F99995E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17" t="10207" r="9327" b="-1020"/>
            <a:stretch/>
          </p:blipFill>
          <p:spPr>
            <a:xfrm>
              <a:off x="9237048" y="2642823"/>
              <a:ext cx="4267080" cy="3245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07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91"/>
    </mc:Choice>
    <mc:Fallback xmlns="">
      <p:transition spd="slow" advTm="5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Modeling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Conclusions</a:t>
            </a:r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52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"/>
    </mc:Choice>
    <mc:Fallback xmlns="">
      <p:transition spd="slow" advTm="109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6192" y="1290416"/>
            <a:ext cx="12954897" cy="717141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latin typeface="+mn-lt"/>
              </a:rPr>
              <a:t>W</a:t>
            </a:r>
            <a:r>
              <a:rPr lang="en-US" sz="3200" b="0" dirty="0">
                <a:latin typeface="+mn-lt"/>
              </a:rPr>
              <a:t>e </a:t>
            </a:r>
            <a:r>
              <a:rPr lang="en-US" altLang="zh-CN" sz="3200" b="0" dirty="0">
                <a:latin typeface="+mn-lt"/>
              </a:rPr>
              <a:t>proposed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sz="3200" b="0" dirty="0">
                <a:latin typeface="+mn-lt"/>
              </a:rPr>
              <a:t>a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sz="3200" b="0" dirty="0">
                <a:solidFill>
                  <a:srgbClr val="FF0000"/>
                </a:solidFill>
                <a:latin typeface="+mn-lt"/>
              </a:rPr>
              <a:t>fully decentralized </a:t>
            </a:r>
            <a:r>
              <a:rPr lang="en-US" sz="3200" b="0" dirty="0">
                <a:latin typeface="+mn-lt"/>
              </a:rPr>
              <a:t>multi-agent reinforcement learning </a:t>
            </a:r>
            <a:r>
              <a:rPr lang="en-US" altLang="zh-CN" sz="3200" b="0" dirty="0">
                <a:latin typeface="+mn-lt"/>
              </a:rPr>
              <a:t>model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sz="3200" b="0" dirty="0">
                <a:latin typeface="+mn-lt"/>
              </a:rPr>
              <a:t>with </a:t>
            </a:r>
            <a:r>
              <a:rPr lang="en-US" sz="3200" b="0" dirty="0">
                <a:solidFill>
                  <a:srgbClr val="FF0000"/>
                </a:solidFill>
                <a:latin typeface="+mn-lt"/>
              </a:rPr>
              <a:t>networked</a:t>
            </a:r>
            <a:r>
              <a:rPr lang="en-US" sz="3200" b="0" dirty="0">
                <a:latin typeface="+mn-lt"/>
              </a:rPr>
              <a:t> agents 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latin typeface="+mn-lt"/>
              </a:rPr>
              <a:t>We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developed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the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first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d</a:t>
            </a:r>
            <a:r>
              <a:rPr lang="en-US" sz="3200" b="0" dirty="0">
                <a:solidFill>
                  <a:srgbClr val="FF0000"/>
                </a:solidFill>
                <a:latin typeface="+mn-lt"/>
              </a:rPr>
              <a:t>ecentralized online actor-critic </a:t>
            </a:r>
            <a:r>
              <a:rPr lang="en-US" sz="3200" b="0" dirty="0">
                <a:latin typeface="+mn-lt"/>
              </a:rPr>
              <a:t>algorithms with </a:t>
            </a:r>
            <a:r>
              <a:rPr lang="en-US" sz="3200" b="0" dirty="0">
                <a:solidFill>
                  <a:srgbClr val="FF0000"/>
                </a:solidFill>
                <a:latin typeface="+mn-lt"/>
              </a:rPr>
              <a:t>function approximation</a:t>
            </a:r>
            <a:r>
              <a:rPr lang="en-US" altLang="zh-CN" sz="3200" b="0" dirty="0">
                <a:latin typeface="+mn-lt"/>
              </a:rPr>
              <a:t>,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which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only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rely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on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neighbor-to-neighbor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communications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latin typeface="+mn-lt"/>
              </a:rPr>
              <a:t>We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proved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the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convergence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of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the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algorithms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with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linear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function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approximation,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and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corroborated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the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results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via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simulations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3200" b="0" dirty="0">
                <a:latin typeface="+mn-lt"/>
              </a:rPr>
              <a:t>Future work</a:t>
            </a: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The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mixed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setting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with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both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collaborative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and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competitive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agents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over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the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network</a:t>
            </a: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Improve the convergence guarantee for (MARL) actor-critic algorithms</a:t>
            </a: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solidFill>
                  <a:srgbClr val="FF0001"/>
                </a:solidFill>
              </a:rPr>
              <a:t>Finite-sample</a:t>
            </a:r>
            <a:r>
              <a:rPr lang="zh-CN" altLang="en-US" sz="2700" dirty="0">
                <a:solidFill>
                  <a:srgbClr val="12284B"/>
                </a:solidFill>
              </a:rPr>
              <a:t> </a:t>
            </a:r>
            <a:r>
              <a:rPr lang="en-US" altLang="zh-CN" sz="2700" dirty="0">
                <a:solidFill>
                  <a:srgbClr val="12284B"/>
                </a:solidFill>
              </a:rPr>
              <a:t>analyses</a:t>
            </a:r>
            <a:r>
              <a:rPr lang="zh-CN" altLang="en-US" sz="2700" dirty="0">
                <a:solidFill>
                  <a:srgbClr val="12284B"/>
                </a:solidFill>
              </a:rPr>
              <a:t> </a:t>
            </a:r>
            <a:r>
              <a:rPr lang="en-US" altLang="zh-CN" sz="2700" dirty="0">
                <a:solidFill>
                  <a:srgbClr val="12284B"/>
                </a:solidFill>
              </a:rPr>
              <a:t>for</a:t>
            </a:r>
            <a:r>
              <a:rPr lang="zh-CN" altLang="en-US" sz="2700" dirty="0">
                <a:solidFill>
                  <a:srgbClr val="12284B"/>
                </a:solidFill>
              </a:rPr>
              <a:t> </a:t>
            </a:r>
            <a:r>
              <a:rPr lang="en-US" altLang="zh-CN" sz="2700" dirty="0">
                <a:solidFill>
                  <a:srgbClr val="12284B"/>
                </a:solidFill>
              </a:rPr>
              <a:t>MARL</a:t>
            </a:r>
            <a:endParaRPr lang="en-US" altLang="zh-CN" sz="2700" dirty="0">
              <a:solidFill>
                <a:srgbClr val="12284B"/>
              </a:solidFill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F58C23B-5271-4173-9AD0-706BAA9B338D}"/>
              </a:ext>
            </a:extLst>
          </p:cNvPr>
          <p:cNvSpPr txBox="1">
            <a:spLocks/>
          </p:cNvSpPr>
          <p:nvPr/>
        </p:nvSpPr>
        <p:spPr>
          <a:xfrm>
            <a:off x="626192" y="481718"/>
            <a:ext cx="9473430" cy="726801"/>
          </a:xfrm>
          <a:prstGeom prst="rect">
            <a:avLst/>
          </a:prstGeom>
        </p:spPr>
        <p:txBody>
          <a:bodyPr vert="horz"/>
          <a:lstStyle>
            <a:lvl1pPr marL="0" indent="0" algn="l" defTabSz="524764" rtl="0" eaLnBrk="1" latinLnBrk="0" hangingPunct="1">
              <a:spcBef>
                <a:spcPct val="20000"/>
              </a:spcBef>
              <a:buFont typeface="Arial"/>
              <a:buNone/>
              <a:defRPr sz="4946" b="1" i="0" kern="1200" baseline="0">
                <a:solidFill>
                  <a:srgbClr val="E84A27"/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852743" indent="-327979" algn="l" defTabSz="524764" rtl="0" eaLnBrk="1" latinLnBrk="0" hangingPunct="1">
              <a:spcBef>
                <a:spcPct val="20000"/>
              </a:spcBef>
              <a:buFont typeface="Arial"/>
              <a:buChar char="–"/>
              <a:defRPr sz="31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1912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7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36676" indent="-262384" algn="l" defTabSz="524764" rtl="0" eaLnBrk="1" latinLnBrk="0" hangingPunct="1">
              <a:spcBef>
                <a:spcPct val="20000"/>
              </a:spcBef>
              <a:buFont typeface="Arial"/>
              <a:buChar char="–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61440" indent="-262384" algn="l" defTabSz="524764" rtl="0" eaLnBrk="1" latinLnBrk="0" hangingPunct="1">
              <a:spcBef>
                <a:spcPct val="20000"/>
              </a:spcBef>
              <a:buFont typeface="Arial"/>
              <a:buChar char="»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6205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970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735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498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2284B"/>
                </a:solidFill>
              </a:rPr>
              <a:t>Conclusions</a:t>
            </a:r>
            <a:endParaRPr lang="en-US" dirty="0">
              <a:solidFill>
                <a:srgbClr val="12284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99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24"/>
    </mc:Choice>
    <mc:Fallback xmlns="">
      <p:transition spd="slow" advTm="4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726074" y="4260291"/>
            <a:ext cx="6676907" cy="38664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Prof.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Tamer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 err="1">
                <a:latin typeface="Times New Roman" charset="0"/>
                <a:ea typeface="Times New Roman" charset="0"/>
                <a:cs typeface="Times New Roman" charset="0"/>
              </a:rPr>
              <a:t>Başar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(UIUC)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F58C23B-5271-4173-9AD0-706BAA9B338D}"/>
              </a:ext>
            </a:extLst>
          </p:cNvPr>
          <p:cNvSpPr txBox="1">
            <a:spLocks/>
          </p:cNvSpPr>
          <p:nvPr/>
        </p:nvSpPr>
        <p:spPr>
          <a:xfrm>
            <a:off x="836817" y="440676"/>
            <a:ext cx="9473430" cy="726801"/>
          </a:xfrm>
          <a:prstGeom prst="rect">
            <a:avLst/>
          </a:prstGeom>
        </p:spPr>
        <p:txBody>
          <a:bodyPr vert="horz"/>
          <a:lstStyle>
            <a:lvl1pPr marL="0" indent="0" algn="l" defTabSz="524764" rtl="0" eaLnBrk="1" latinLnBrk="0" hangingPunct="1">
              <a:spcBef>
                <a:spcPct val="20000"/>
              </a:spcBef>
              <a:buFont typeface="Arial"/>
              <a:buNone/>
              <a:defRPr sz="4946" b="1" i="0" kern="1200" baseline="0">
                <a:solidFill>
                  <a:srgbClr val="E84A27"/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852743" indent="-327979" algn="l" defTabSz="524764" rtl="0" eaLnBrk="1" latinLnBrk="0" hangingPunct="1">
              <a:spcBef>
                <a:spcPct val="20000"/>
              </a:spcBef>
              <a:buFont typeface="Arial"/>
              <a:buChar char="–"/>
              <a:defRPr sz="31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1912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7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36676" indent="-262384" algn="l" defTabSz="524764" rtl="0" eaLnBrk="1" latinLnBrk="0" hangingPunct="1">
              <a:spcBef>
                <a:spcPct val="20000"/>
              </a:spcBef>
              <a:buFont typeface="Arial"/>
              <a:buChar char="–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61440" indent="-262384" algn="l" defTabSz="524764" rtl="0" eaLnBrk="1" latinLnBrk="0" hangingPunct="1">
              <a:spcBef>
                <a:spcPct val="20000"/>
              </a:spcBef>
              <a:buFont typeface="Arial"/>
              <a:buChar char="»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6205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970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735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498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Acknowledgement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18113" y="4252702"/>
            <a:ext cx="2955797" cy="61188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1800" dirty="0" err="1">
                <a:latin typeface="Times New Roman" charset="0"/>
                <a:ea typeface="Times New Roman" charset="0"/>
                <a:cs typeface="Times New Roman" charset="0"/>
              </a:rPr>
              <a:t>Zhuoran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Yang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(Ph.D.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Candidate,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Princeton)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966" y="1849828"/>
            <a:ext cx="1752579" cy="2226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3F003-30FD-DB4A-BE05-18C47E8A3E5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736" t="27" r="7938"/>
          <a:stretch/>
        </p:blipFill>
        <p:spPr>
          <a:xfrm>
            <a:off x="4790986" y="1878619"/>
            <a:ext cx="1755648" cy="2231136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AFB52E8-0289-E64B-A4FC-F84856C0CF10}"/>
              </a:ext>
            </a:extLst>
          </p:cNvPr>
          <p:cNvSpPr txBox="1">
            <a:spLocks/>
          </p:cNvSpPr>
          <p:nvPr/>
        </p:nvSpPr>
        <p:spPr>
          <a:xfrm>
            <a:off x="3797454" y="4303838"/>
            <a:ext cx="3719480" cy="509607"/>
          </a:xfrm>
          <a:prstGeom prst="rect">
            <a:avLst/>
          </a:prstGeom>
        </p:spPr>
        <p:txBody>
          <a:bodyPr vert="horz"/>
          <a:lstStyle>
            <a:lvl1pPr marL="393566" indent="-393566" algn="l" defTabSz="524751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708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Prof.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Han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Liu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(Northwestern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Univ.)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B88CE-1172-3A4F-9F5C-2EE64CF45C47}"/>
              </a:ext>
            </a:extLst>
          </p:cNvPr>
          <p:cNvSpPr txBox="1"/>
          <p:nvPr/>
        </p:nvSpPr>
        <p:spPr>
          <a:xfrm>
            <a:off x="836817" y="5318921"/>
            <a:ext cx="11881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3294B"/>
                </a:solidFill>
              </a:rPr>
              <a:t>Funding</a:t>
            </a:r>
            <a:r>
              <a:rPr lang="en-US" sz="2400" dirty="0">
                <a:solidFill>
                  <a:srgbClr val="13294B"/>
                </a:solidFill>
              </a:rPr>
              <a:t>:  US Army Research Office (ARO) Grant W911NF-16-1-0485, </a:t>
            </a:r>
          </a:p>
          <a:p>
            <a:r>
              <a:rPr lang="en-US" sz="2400" dirty="0">
                <a:solidFill>
                  <a:srgbClr val="13294B"/>
                </a:solidFill>
              </a:rPr>
              <a:t>		   US Army Research Laboratory (ARL) Cooperative Agreement W911NF-17-2-0196 </a:t>
            </a:r>
          </a:p>
          <a:p>
            <a:r>
              <a:rPr lang="en-US" sz="2400" dirty="0">
                <a:solidFill>
                  <a:srgbClr val="13294B"/>
                </a:solidFill>
              </a:rPr>
              <a:t>		   NSF CAREER Award DMS1454377, NSF IIS1408910, NSF IIS1332109. </a:t>
            </a:r>
          </a:p>
          <a:p>
            <a:r>
              <a:rPr lang="en-US" sz="2400" dirty="0">
                <a:solidFill>
                  <a:srgbClr val="13294B"/>
                </a:solidFill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9A3D70-9DB7-564B-9478-4874E12C6E3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7418" t="3663" r="21170"/>
          <a:stretch/>
        </p:blipFill>
        <p:spPr>
          <a:xfrm>
            <a:off x="8024560" y="1853756"/>
            <a:ext cx="1755648" cy="224028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E9743F0-D39D-124E-800A-91E7512894CA}"/>
              </a:ext>
            </a:extLst>
          </p:cNvPr>
          <p:cNvSpPr txBox="1">
            <a:spLocks/>
          </p:cNvSpPr>
          <p:nvPr/>
        </p:nvSpPr>
        <p:spPr>
          <a:xfrm>
            <a:off x="7234005" y="4296946"/>
            <a:ext cx="3370469" cy="492322"/>
          </a:xfrm>
          <a:prstGeom prst="rect">
            <a:avLst/>
          </a:prstGeom>
        </p:spPr>
        <p:txBody>
          <a:bodyPr vert="horz"/>
          <a:lstStyle>
            <a:lvl1pPr marL="393566" indent="-393566" algn="l" defTabSz="524751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708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Prof.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Tong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Zhang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(HKUST)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DD34A8-0486-1B4A-BB79-35DB8DC23F5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5592" y="1883711"/>
            <a:ext cx="1974552" cy="22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0"/>
    </mc:Choice>
    <mc:Fallback xmlns="">
      <p:transition spd="slow" advTm="786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1219443" y="2416950"/>
            <a:ext cx="15826513" cy="353589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latin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1507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1"/>
    </mc:Choice>
    <mc:Fallback xmlns="">
      <p:transition spd="slow" advTm="77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Modeling</a:t>
            </a:r>
            <a:endParaRPr lang="en-US" sz="360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Algorithms</a:t>
            </a:r>
            <a:endParaRPr lang="en-US" sz="360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chemeClr val="bg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Conclusions</a:t>
            </a:r>
            <a:endParaRPr lang="en-US" sz="3600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362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1"/>
    </mc:Choice>
    <mc:Fallback xmlns="">
      <p:transition spd="slow" advTm="38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2648" y="1425987"/>
            <a:ext cx="12539140" cy="5067355"/>
          </a:xfrm>
        </p:spPr>
        <p:txBody>
          <a:bodyPr/>
          <a:lstStyle/>
          <a:p>
            <a:pPr>
              <a:spcBef>
                <a:spcPts val="1400"/>
              </a:spcBef>
            </a:pPr>
            <a:r>
              <a:rPr lang="en-US" altLang="zh-CN" sz="3500" dirty="0">
                <a:latin typeface="Calibri" panose="020F0502020204030204" pitchFamily="34" charset="0"/>
              </a:rPr>
              <a:t>Multi-agent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systems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(MAS)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are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ubiquitous</a:t>
            </a:r>
          </a:p>
          <a:p>
            <a:pPr>
              <a:spcBef>
                <a:spcPts val="1400"/>
              </a:spcBef>
            </a:pPr>
            <a:endParaRPr lang="en-US" altLang="zh-CN" sz="3500" dirty="0">
              <a:latin typeface="Calibri" panose="020F0502020204030204" pitchFamily="34" charset="0"/>
            </a:endParaRPr>
          </a:p>
          <a:p>
            <a:pPr>
              <a:spcBef>
                <a:spcPts val="1400"/>
              </a:spcBef>
            </a:pPr>
            <a:endParaRPr lang="en-US" altLang="zh-CN" sz="3500" dirty="0">
              <a:latin typeface="Calibri" panose="020F0502020204030204" pitchFamily="34" charset="0"/>
            </a:endParaRPr>
          </a:p>
          <a:p>
            <a:pPr>
              <a:spcBef>
                <a:spcPts val="1400"/>
              </a:spcBef>
            </a:pPr>
            <a:endParaRPr lang="en-US" altLang="zh-CN" sz="3500" dirty="0">
              <a:latin typeface="Calibri" panose="020F050202020403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altLang="zh-CN" sz="3500" dirty="0">
              <a:latin typeface="Calibri" panose="020F050202020403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altLang="zh-CN" sz="1500" dirty="0">
              <a:latin typeface="Calibri" panose="020F050202020403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altLang="zh-CN" sz="3500" dirty="0">
                <a:latin typeface="Calibri" panose="020F0502020204030204" pitchFamily="34" charset="0"/>
              </a:rPr>
              <a:t>Centralized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protocol </a:t>
            </a:r>
            <a:r>
              <a:rPr lang="zh-CN" altLang="en-US" sz="3500" dirty="0">
                <a:latin typeface="Calibri" panose="020F0502020204030204" pitchFamily="34" charset="0"/>
              </a:rPr>
              <a:t>                </a:t>
            </a:r>
            <a:r>
              <a:rPr lang="en-US" altLang="zh-CN" sz="3500" dirty="0" err="1">
                <a:latin typeface="Calibri" panose="020F0502020204030204" pitchFamily="34" charset="0"/>
              </a:rPr>
              <a:t>v.s</a:t>
            </a:r>
            <a:r>
              <a:rPr lang="en-US" altLang="zh-CN" sz="3500" dirty="0">
                <a:latin typeface="Calibri" panose="020F0502020204030204" pitchFamily="34" charset="0"/>
              </a:rPr>
              <a:t>.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Decentralized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protocol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endParaRPr lang="en-US" altLang="zh-CN" sz="3500" dirty="0">
              <a:latin typeface="Calibri" panose="020F0502020204030204" pitchFamily="34" charset="0"/>
            </a:endParaRPr>
          </a:p>
          <a:p>
            <a:pPr lvl="1">
              <a:spcBef>
                <a:spcPts val="1400"/>
              </a:spcBef>
            </a:pPr>
            <a:endParaRPr lang="en-US" altLang="zh-CN" sz="300" dirty="0">
              <a:latin typeface="Calibri" panose="020F050202020403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altLang="zh-CN" sz="2985" dirty="0">
                <a:latin typeface="Calibri" panose="020F0502020204030204" pitchFamily="34" charset="0"/>
              </a:rPr>
              <a:t>Central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controller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may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not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exists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many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MAS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applications</a:t>
            </a:r>
          </a:p>
          <a:p>
            <a:pPr lvl="1">
              <a:spcBef>
                <a:spcPts val="1400"/>
              </a:spcBef>
            </a:pPr>
            <a:r>
              <a:rPr lang="en-US" altLang="zh-CN" sz="2985" dirty="0">
                <a:latin typeface="Calibri" panose="020F0502020204030204" pitchFamily="34" charset="0"/>
              </a:rPr>
              <a:t>Advantages: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 err="1">
                <a:latin typeface="Calibri" panose="020F0502020204030204" pitchFamily="34" charset="0"/>
              </a:rPr>
              <a:t>i</a:t>
            </a:r>
            <a:r>
              <a:rPr lang="en-US" altLang="zh-CN" sz="2985" dirty="0">
                <a:latin typeface="Calibri" panose="020F0502020204030204" pitchFamily="34" charset="0"/>
              </a:rPr>
              <a:t>)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resilient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to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attacks;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ii)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scalable;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iii)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privacy-preserving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endParaRPr lang="en-US" altLang="zh-CN" sz="2985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7640" y="571916"/>
            <a:ext cx="9473430" cy="726801"/>
          </a:xfrm>
        </p:spPr>
        <p:txBody>
          <a:bodyPr/>
          <a:lstStyle/>
          <a:p>
            <a:r>
              <a:rPr lang="en-US" altLang="zh-CN" dirty="0"/>
              <a:t>Decentralized</a:t>
            </a:r>
            <a:r>
              <a:rPr lang="zh-CN" altLang="en-US" dirty="0"/>
              <a:t> </a:t>
            </a:r>
            <a:r>
              <a:rPr lang="en-US" altLang="zh-CN" dirty="0"/>
              <a:t>Multi-agent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021CD0-7415-6C47-A1A3-028BA0A0328C}"/>
              </a:ext>
            </a:extLst>
          </p:cNvPr>
          <p:cNvGrpSpPr/>
          <p:nvPr/>
        </p:nvGrpSpPr>
        <p:grpSpPr>
          <a:xfrm>
            <a:off x="1009805" y="2328356"/>
            <a:ext cx="2727757" cy="2407234"/>
            <a:chOff x="2925345" y="2336037"/>
            <a:chExt cx="3796201" cy="31514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5345" y="2336037"/>
              <a:ext cx="3796201" cy="25885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487636" y="5087404"/>
              <a:ext cx="2508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Robotics</a:t>
              </a:r>
              <a:endParaRPr lang="en-US" dirty="0"/>
            </a:p>
          </p:txBody>
        </p:sp>
      </p:grpSp>
      <p:grpSp>
        <p:nvGrpSpPr>
          <p:cNvPr id="27" name="Group 26"/>
          <p:cNvGrpSpPr>
            <a:grpSpLocks/>
          </p:cNvGrpSpPr>
          <p:nvPr/>
        </p:nvGrpSpPr>
        <p:grpSpPr>
          <a:xfrm>
            <a:off x="6991088" y="2315104"/>
            <a:ext cx="2931319" cy="2502225"/>
            <a:chOff x="8944499" y="2371085"/>
            <a:chExt cx="3995597" cy="30983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3896" y="2371085"/>
              <a:ext cx="3886200" cy="25908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944499" y="4973976"/>
              <a:ext cx="3995597" cy="495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Unmanned</a:t>
              </a:r>
              <a:r>
                <a:rPr lang="zh-CN" altLang="en-US" dirty="0"/>
                <a:t> </a:t>
              </a:r>
              <a:r>
                <a:rPr lang="en-US" altLang="zh-CN" dirty="0"/>
                <a:t>Aerial</a:t>
              </a:r>
              <a:r>
                <a:rPr lang="zh-CN" altLang="en-US" dirty="0"/>
                <a:t> </a:t>
              </a:r>
              <a:r>
                <a:rPr lang="en-US" altLang="zh-CN" dirty="0"/>
                <a:t>Vehicles</a:t>
              </a:r>
              <a:endParaRPr lang="en-US" dirty="0"/>
            </a:p>
          </p:txBody>
        </p: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4011008" y="2368109"/>
            <a:ext cx="2834774" cy="2333828"/>
            <a:chOff x="-1783577" y="4386346"/>
            <a:chExt cx="3886200" cy="3199452"/>
          </a:xfrm>
        </p:grpSpPr>
        <p:grpSp>
          <p:nvGrpSpPr>
            <p:cNvPr id="16" name="Group 15"/>
            <p:cNvGrpSpPr/>
            <p:nvPr/>
          </p:nvGrpSpPr>
          <p:grpSpPr>
            <a:xfrm>
              <a:off x="-1783577" y="4386346"/>
              <a:ext cx="3886200" cy="2681968"/>
              <a:chOff x="1371599" y="1073149"/>
              <a:chExt cx="10219715" cy="782027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1599" y="1073149"/>
                <a:ext cx="10219715" cy="7545558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9053897" y="7937771"/>
                <a:ext cx="2230188" cy="9556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857653" y="4798011"/>
                <a:ext cx="1203466" cy="650489"/>
              </a:xfrm>
              <a:prstGeom prst="rect">
                <a:avLst/>
              </a:prstGeom>
              <a:solidFill>
                <a:srgbClr val="A4B24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035068" y="4830671"/>
                <a:ext cx="710771" cy="617830"/>
              </a:xfrm>
              <a:prstGeom prst="rect">
                <a:avLst/>
              </a:prstGeom>
              <a:solidFill>
                <a:srgbClr val="A4B24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16986" y="7937770"/>
                <a:ext cx="1060277" cy="420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371599" y="7937770"/>
                <a:ext cx="2205789" cy="708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387641" y="6523735"/>
                <a:ext cx="1227222" cy="9133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0059915" y="3648781"/>
                <a:ext cx="916601" cy="7146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-1267429" y="7185688"/>
              <a:ext cx="2508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Smart</a:t>
              </a:r>
              <a:r>
                <a:rPr lang="zh-CN" altLang="en-US" dirty="0"/>
                <a:t> </a:t>
              </a:r>
              <a:r>
                <a:rPr lang="en-US" altLang="zh-CN" dirty="0"/>
                <a:t>Grid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271614" y="2315104"/>
            <a:ext cx="2952317" cy="2519105"/>
            <a:chOff x="5369938" y="4386346"/>
            <a:chExt cx="3886200" cy="2965805"/>
          </a:xfrm>
        </p:grpSpPr>
        <p:pic>
          <p:nvPicPr>
            <p:cNvPr id="25" name="Picture 24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9938" y="4386346"/>
              <a:ext cx="3886200" cy="246337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714250" y="6881092"/>
              <a:ext cx="3197577" cy="471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MOBA</a:t>
              </a:r>
              <a:r>
                <a:rPr lang="zh-CN" altLang="en-US" dirty="0"/>
                <a:t> </a:t>
              </a:r>
              <a:r>
                <a:rPr lang="en-US" altLang="zh-CN" dirty="0"/>
                <a:t>Video</a:t>
              </a:r>
              <a:r>
                <a:rPr lang="zh-CN" altLang="en-US" dirty="0"/>
                <a:t> </a:t>
              </a:r>
              <a:r>
                <a:rPr lang="en-US" altLang="zh-CN" dirty="0"/>
                <a:t>Games</a:t>
              </a:r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BDF815-C770-6743-9288-4C9D1F95D7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11" t="3241" r="68575" b="11212"/>
          <a:stretch/>
        </p:blipFill>
        <p:spPr>
          <a:xfrm rot="5400000">
            <a:off x="5303951" y="5014784"/>
            <a:ext cx="862809" cy="15466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48EE3E9-653C-8E4B-B7BF-BDA30BDF5C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821" t="3154" r="928" b="11212"/>
          <a:stretch/>
        </p:blipFill>
        <p:spPr>
          <a:xfrm rot="5400000">
            <a:off x="11792558" y="4942570"/>
            <a:ext cx="870940" cy="15453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623221-D59D-6C47-95FC-769008C9C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13053" y="5490671"/>
            <a:ext cx="466277" cy="4125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33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02747" y="1359033"/>
            <a:ext cx="9525770" cy="5082540"/>
          </a:xfrm>
        </p:spPr>
        <p:txBody>
          <a:bodyPr/>
          <a:lstStyle/>
          <a:p>
            <a:r>
              <a:rPr lang="en-US" altLang="zh-CN" sz="3200" dirty="0">
                <a:latin typeface="Calibri" panose="020F0502020204030204" pitchFamily="34" charset="0"/>
              </a:rPr>
              <a:t>Markov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decision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process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(MDP):</a:t>
            </a:r>
            <a:endParaRPr lang="en-US" sz="3200" dirty="0">
              <a:latin typeface="Calibri" panose="020F0502020204030204" pitchFamily="34" charset="0"/>
            </a:endParaRPr>
          </a:p>
          <a:p>
            <a:endParaRPr lang="en-US" altLang="zh-CN" sz="4500" dirty="0">
              <a:latin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</a:rPr>
              <a:t>Goal: maximize time-average </a:t>
            </a:r>
            <a:r>
              <a:rPr lang="en-US" altLang="zh-CN" sz="3200" dirty="0">
                <a:latin typeface="Calibri" panose="020F0502020204030204" pitchFamily="34" charset="0"/>
              </a:rPr>
              <a:t>reward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</a:endParaRPr>
          </a:p>
          <a:p>
            <a:endParaRPr lang="en-US" altLang="zh-CN" sz="2400" dirty="0">
              <a:latin typeface="Calibri" panose="020F0502020204030204" pitchFamily="34" charset="0"/>
            </a:endParaRPr>
          </a:p>
          <a:p>
            <a:endParaRPr lang="en-US" altLang="zh-CN" sz="2400" dirty="0">
              <a:latin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</a:endParaRPr>
          </a:p>
          <a:p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Actor-critic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algorithm</a:t>
            </a:r>
          </a:p>
          <a:p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84681" y="531861"/>
            <a:ext cx="9473430" cy="726801"/>
          </a:xfrm>
        </p:spPr>
        <p:txBody>
          <a:bodyPr/>
          <a:lstStyle/>
          <a:p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(RL)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876" y="2055915"/>
            <a:ext cx="2705100" cy="482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r="47085" b="-4936"/>
          <a:stretch/>
        </p:blipFill>
        <p:spPr>
          <a:xfrm>
            <a:off x="4964196" y="3546480"/>
            <a:ext cx="4223145" cy="1167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ACFFF-C831-F347-A652-D5CB6E9CCD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69" t="9053" r="12144" b="10164"/>
          <a:stretch/>
        </p:blipFill>
        <p:spPr>
          <a:xfrm>
            <a:off x="9459759" y="4823425"/>
            <a:ext cx="3776538" cy="244298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0126A0A-5EAC-5A4E-BBD2-18959100D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36972"/>
              </p:ext>
            </p:extLst>
          </p:nvPr>
        </p:nvGraphicFramePr>
        <p:xfrm>
          <a:off x="913281" y="5332032"/>
          <a:ext cx="7933196" cy="22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971">
                  <a:extLst>
                    <a:ext uri="{9D8B030D-6E8A-4147-A177-3AD203B41FA5}">
                      <a16:colId xmlns:a16="http://schemas.microsoft.com/office/drawing/2014/main" val="2586358869"/>
                    </a:ext>
                  </a:extLst>
                </a:gridCol>
                <a:gridCol w="2722676">
                  <a:extLst>
                    <a:ext uri="{9D8B030D-6E8A-4147-A177-3AD203B41FA5}">
                      <a16:colId xmlns:a16="http://schemas.microsoft.com/office/drawing/2014/main" val="3426889732"/>
                    </a:ext>
                  </a:extLst>
                </a:gridCol>
                <a:gridCol w="3674549">
                  <a:extLst>
                    <a:ext uri="{9D8B030D-6E8A-4147-A177-3AD203B41FA5}">
                      <a16:colId xmlns:a16="http://schemas.microsoft.com/office/drawing/2014/main" val="1245736756"/>
                    </a:ext>
                  </a:extLst>
                </a:gridCol>
              </a:tblGrid>
              <a:tr h="373917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90811"/>
                  </a:ext>
                </a:extLst>
              </a:tr>
              <a:tr h="9347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Value-based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Easy to 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Can diverge with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function approx</a:t>
                      </a:r>
                      <a:r>
                        <a:rPr lang="en-US" sz="1800" dirty="0"/>
                        <a:t>.; can </a:t>
                      </a:r>
                      <a:r>
                        <a:rPr lang="en-US" altLang="zh-CN" sz="1800" dirty="0"/>
                        <a:t>hardly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sz="1800" dirty="0"/>
                        <a:t>handle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continuous</a:t>
                      </a: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234121"/>
                  </a:ext>
                </a:extLst>
              </a:tr>
              <a:tr h="9347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Policy-based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Allow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continuous</a:t>
                      </a:r>
                      <a:r>
                        <a:rPr lang="en-US" sz="1800" dirty="0"/>
                        <a:t> action and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stochastic</a:t>
                      </a:r>
                      <a:r>
                        <a:rPr lang="en-US" sz="1800" dirty="0"/>
                        <a:t> policy; conv. guarantee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with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Large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variance</a:t>
                      </a:r>
                      <a:r>
                        <a:rPr lang="en-US" sz="1800" dirty="0"/>
                        <a:t> of gradient 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3400"/>
                  </a:ext>
                </a:extLst>
              </a:tr>
            </a:tbl>
          </a:graphicData>
        </a:graphic>
      </p:graphicFrame>
      <p:sp>
        <p:nvSpPr>
          <p:cNvPr id="14" name="文本框 5">
            <a:extLst>
              <a:ext uri="{FF2B5EF4-FFF2-40B4-BE49-F238E27FC236}">
                <a16:creationId xmlns:a16="http://schemas.microsoft.com/office/drawing/2014/main" id="{E7719888-8F17-8A41-811A-8FE161A012A1}"/>
              </a:ext>
            </a:extLst>
          </p:cNvPr>
          <p:cNvSpPr txBox="1"/>
          <p:nvPr/>
        </p:nvSpPr>
        <p:spPr>
          <a:xfrm>
            <a:off x="9185285" y="7269795"/>
            <a:ext cx="5785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</a:rPr>
              <a:t>Source: </a:t>
            </a:r>
            <a:r>
              <a:rPr lang="en-US" altLang="zh-CN" sz="1200" i="1" dirty="0">
                <a:solidFill>
                  <a:srgbClr val="002060"/>
                </a:solidFill>
              </a:rPr>
              <a:t>Reinforcement learning Lecture Notes</a:t>
            </a:r>
            <a:r>
              <a:rPr lang="en-US" altLang="zh-CN" sz="1200" dirty="0">
                <a:solidFill>
                  <a:srgbClr val="002060"/>
                </a:solidFill>
              </a:rPr>
              <a:t>, David Silver, 2016</a:t>
            </a:r>
            <a:endParaRPr lang="zh-CN" altLang="en-US" sz="1200" dirty="0">
              <a:solidFill>
                <a:srgbClr val="0020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680D04-AF51-44C8-AFF4-B9EC1822F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285" y="1507265"/>
            <a:ext cx="4150592" cy="19890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972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00"/>
    </mc:Choice>
    <mc:Fallback xmlns="">
      <p:transition spd="slow" advTm="4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2784" y="1367605"/>
            <a:ext cx="12692736" cy="6801035"/>
          </a:xfrm>
        </p:spPr>
        <p:txBody>
          <a:bodyPr/>
          <a:lstStyle/>
          <a:p>
            <a:r>
              <a:rPr lang="en-US" altLang="zh-CN" sz="3200" dirty="0">
                <a:latin typeface="Calibri" panose="020F0502020204030204" pitchFamily="34" charset="0"/>
              </a:rPr>
              <a:t>Parametrized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policy</a:t>
            </a:r>
            <a:r>
              <a:rPr lang="zh-CN" altLang="en-US" sz="3200" dirty="0">
                <a:latin typeface="Calibri" panose="020F0502020204030204" pitchFamily="34" charset="0"/>
              </a:rPr>
              <a:t>               </a:t>
            </a:r>
            <a:r>
              <a:rPr lang="en-US" altLang="zh-CN" sz="3200" dirty="0">
                <a:latin typeface="Calibri" panose="020F0502020204030204" pitchFamily="34" charset="0"/>
              </a:rPr>
              <a:t>with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parameter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</a:rPr>
              <a:t>Basis: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Policy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Gradient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Theorem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[Sutton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et.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al.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’00]</a:t>
            </a:r>
            <a:endParaRPr lang="en-US" sz="3200" dirty="0">
              <a:latin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</a:endParaRPr>
          </a:p>
          <a:p>
            <a:endParaRPr lang="en-US" altLang="zh-CN" sz="500" dirty="0">
              <a:latin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</a:rPr>
              <a:t>Critic: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policy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evaluation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with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function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approximation</a:t>
            </a:r>
          </a:p>
          <a:p>
            <a:endParaRPr lang="en-US" altLang="zh-CN" sz="55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2200" dirty="0">
              <a:latin typeface="Calibri" panose="020F0502020204030204" pitchFamily="34" charset="0"/>
            </a:endParaRPr>
          </a:p>
          <a:p>
            <a:endParaRPr lang="en-US" altLang="zh-CN" sz="500" dirty="0">
              <a:latin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</a:rPr>
              <a:t>Actor: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policy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improvement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following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gradient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direction</a:t>
            </a:r>
          </a:p>
          <a:p>
            <a:endParaRPr lang="en-US" sz="32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endParaRPr lang="en-US" sz="32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Actor-critic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+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NN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12284B"/>
                </a:solidFill>
                <a:latin typeface="Calibri" panose="020F0502020204030204" pitchFamily="34" charset="0"/>
              </a:rPr>
              <a:t>achieves</a:t>
            </a:r>
            <a:r>
              <a:rPr lang="zh-CN" altLang="en-US" sz="32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12284B"/>
                </a:solidFill>
                <a:latin typeface="Calibri" panose="020F0502020204030204" pitchFamily="34" charset="0"/>
              </a:rPr>
              <a:t>state-of-the-art</a:t>
            </a:r>
            <a:r>
              <a:rPr lang="zh-CN" altLang="en-US" sz="32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12284B"/>
                </a:solidFill>
                <a:latin typeface="Calibri" panose="020F0502020204030204" pitchFamily="34" charset="0"/>
              </a:rPr>
              <a:t>result</a:t>
            </a:r>
            <a:r>
              <a:rPr lang="zh-CN" altLang="en-US" sz="32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12284B"/>
                </a:solidFill>
                <a:latin typeface="Calibri" panose="020F0502020204030204" pitchFamily="34" charset="0"/>
              </a:rPr>
              <a:t>in</a:t>
            </a:r>
            <a:r>
              <a:rPr lang="zh-CN" altLang="en-US" sz="32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12284B"/>
                </a:solidFill>
                <a:latin typeface="Calibri" panose="020F0502020204030204" pitchFamily="34" charset="0"/>
              </a:rPr>
              <a:t>MARL</a:t>
            </a:r>
            <a:r>
              <a:rPr lang="zh-CN" altLang="en-US" sz="32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12284B"/>
                </a:solidFill>
                <a:latin typeface="Calibri" panose="020F0502020204030204" pitchFamily="34" charset="0"/>
              </a:rPr>
              <a:t>[Lowe</a:t>
            </a:r>
            <a:r>
              <a:rPr lang="zh-CN" altLang="en-US" sz="32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12284B"/>
                </a:solidFill>
                <a:latin typeface="Calibri" panose="020F0502020204030204" pitchFamily="34" charset="0"/>
              </a:rPr>
              <a:t>et</a:t>
            </a:r>
            <a:r>
              <a:rPr lang="zh-CN" altLang="en-US" sz="32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12284B"/>
                </a:solidFill>
                <a:latin typeface="Calibri" panose="020F0502020204030204" pitchFamily="34" charset="0"/>
              </a:rPr>
              <a:t>al.,</a:t>
            </a:r>
            <a:r>
              <a:rPr lang="zh-CN" altLang="en-US" sz="32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12284B"/>
                </a:solidFill>
                <a:latin typeface="Calibri" panose="020F0502020204030204" pitchFamily="34" charset="0"/>
              </a:rPr>
              <a:t>’17]</a:t>
            </a:r>
            <a:endParaRPr lang="en-US" sz="3200" dirty="0">
              <a:solidFill>
                <a:srgbClr val="12284B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3508" y="563315"/>
            <a:ext cx="9473430" cy="726801"/>
          </a:xfrm>
        </p:spPr>
        <p:txBody>
          <a:bodyPr/>
          <a:lstStyle/>
          <a:p>
            <a:r>
              <a:rPr lang="en-US" altLang="zh-CN" dirty="0"/>
              <a:t>Actor-critic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5" y="1570174"/>
            <a:ext cx="1216590" cy="297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437" y="1524601"/>
            <a:ext cx="927939" cy="330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28" y="3760505"/>
            <a:ext cx="3565235" cy="3304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150" y="4618425"/>
            <a:ext cx="3685307" cy="323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800" y="4168981"/>
            <a:ext cx="5190836" cy="352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2728602" y="4113782"/>
            <a:ext cx="3570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Temporal difference (TD) error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6055411" y="4318735"/>
            <a:ext cx="487785" cy="81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3006902" y="3703226"/>
            <a:ext cx="2834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Average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running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reward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5685441" y="3937770"/>
            <a:ext cx="487785" cy="81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3770692" y="4543731"/>
            <a:ext cx="1758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5560552" y="4771756"/>
            <a:ext cx="487785" cy="81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10494782" y="2536434"/>
            <a:ext cx="11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baseline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369" y="5644703"/>
            <a:ext cx="4646087" cy="6877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3434491" y="5683752"/>
            <a:ext cx="249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Advantage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5694946" y="5887422"/>
            <a:ext cx="487785" cy="81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3263276" y="6253071"/>
            <a:ext cx="252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Policy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gradient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0727" y="6332897"/>
            <a:ext cx="3902788" cy="31952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5722234" y="6467947"/>
            <a:ext cx="369702" cy="40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938" y="3171225"/>
            <a:ext cx="2307040" cy="3168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3276" y="2496143"/>
            <a:ext cx="6910371" cy="46634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H="1">
            <a:off x="9933683" y="2736490"/>
            <a:ext cx="561101" cy="3500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84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31"/>
    </mc:Choice>
    <mc:Fallback xmlns="">
      <p:transition spd="slow" advTm="64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20" grpId="0"/>
      <p:bldP spid="25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Modeling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Conclusions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980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3"/>
    </mc:Choice>
    <mc:Fallback xmlns="">
      <p:transition spd="slow" advTm="282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315" y="1412579"/>
            <a:ext cx="12344462" cy="343948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Multiple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agents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operate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common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environment</a:t>
            </a:r>
          </a:p>
          <a:p>
            <a:endParaRPr lang="en-US" altLang="zh-CN" sz="3200" dirty="0">
              <a:latin typeface="+mn-lt"/>
            </a:endParaRPr>
          </a:p>
          <a:p>
            <a:endParaRPr lang="en-US" altLang="zh-CN" sz="30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Our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focus: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fully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decentralized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setting</a:t>
            </a:r>
          </a:p>
          <a:p>
            <a:pPr lvl="1"/>
            <a:r>
              <a:rPr lang="en-US" altLang="zh-CN" sz="2700" dirty="0">
                <a:latin typeface="+mn-lt"/>
              </a:rPr>
              <a:t>No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central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controller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exists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to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coordinate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1279" y="551823"/>
            <a:ext cx="9473430" cy="726801"/>
          </a:xfrm>
        </p:spPr>
        <p:txBody>
          <a:bodyPr/>
          <a:lstStyle/>
          <a:p>
            <a:r>
              <a:rPr lang="en-US" altLang="zh-CN" dirty="0"/>
              <a:t>Collaborative</a:t>
            </a:r>
            <a:r>
              <a:rPr lang="zh-CN" altLang="en-US" dirty="0"/>
              <a:t> </a:t>
            </a:r>
            <a:r>
              <a:rPr lang="en-US" altLang="zh-CN" dirty="0"/>
              <a:t>Multi-agent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672" y="2020639"/>
            <a:ext cx="3420490" cy="427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118" y="2038190"/>
            <a:ext cx="1726324" cy="4270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6049018" y="2251730"/>
            <a:ext cx="52658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7189" t="772" r="3856" b="5723"/>
          <a:stretch/>
        </p:blipFill>
        <p:spPr>
          <a:xfrm>
            <a:off x="11041362" y="834016"/>
            <a:ext cx="1901149" cy="22722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90349" y="3144849"/>
            <a:ext cx="23193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" dirty="0"/>
              <a:t>A</a:t>
            </a:r>
            <a:r>
              <a:rPr lang="zh-CN" altLang="en-US" sz="1300" dirty="0"/>
              <a:t> </a:t>
            </a:r>
            <a:r>
              <a:rPr lang="en-US" altLang="zh-CN" sz="1300" dirty="0"/>
              <a:t>fully</a:t>
            </a:r>
            <a:r>
              <a:rPr lang="zh-CN" altLang="en-US" sz="1300" dirty="0"/>
              <a:t>  </a:t>
            </a:r>
            <a:r>
              <a:rPr lang="en-US" altLang="zh-CN" sz="1300" dirty="0"/>
              <a:t>decentralized</a:t>
            </a:r>
            <a:r>
              <a:rPr lang="zh-CN" altLang="en-US" sz="1300" dirty="0"/>
              <a:t> </a:t>
            </a:r>
            <a:r>
              <a:rPr lang="en-US" altLang="zh-CN" sz="1300" dirty="0"/>
              <a:t>network</a:t>
            </a:r>
            <a:r>
              <a:rPr lang="zh-CN" altLang="en-US" sz="1300" dirty="0"/>
              <a:t> </a:t>
            </a:r>
            <a:r>
              <a:rPr lang="en-US" altLang="zh-CN" sz="1300" dirty="0"/>
              <a:t>with</a:t>
            </a:r>
            <a:r>
              <a:rPr lang="zh-CN" altLang="en-US" sz="1300" dirty="0"/>
              <a:t> </a:t>
            </a:r>
            <a:r>
              <a:rPr lang="en-US" altLang="zh-CN" sz="1300" dirty="0"/>
              <a:t>heterogeneous agents</a:t>
            </a:r>
            <a:endParaRPr lang="en-US" sz="1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351" y="2616077"/>
            <a:ext cx="2958443" cy="437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8315" y="2598601"/>
            <a:ext cx="2970326" cy="45920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19D5E788-1FD4-B74C-8D2A-45E08A6A0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315" y="4196530"/>
                <a:ext cx="12822603" cy="5082540"/>
              </a:xfrm>
              <a:prstGeom prst="rect">
                <a:avLst/>
              </a:prstGeom>
            </p:spPr>
            <p:txBody>
              <a:bodyPr vert="horz"/>
              <a:lstStyle>
                <a:lvl1pPr marL="393566" indent="-393566" algn="l" defTabSz="524751" rtl="0" eaLnBrk="1" latinLnBrk="0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3708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1pPr>
                <a:lvl2pPr marL="852722" indent="-327971" algn="l" defTabSz="524751" rtl="0" eaLnBrk="1" latinLnBrk="0" hangingPunct="1">
                  <a:spcBef>
                    <a:spcPct val="20000"/>
                  </a:spcBef>
                  <a:buFont typeface="Arial"/>
                  <a:buChar char="–"/>
                  <a:defRPr sz="3193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311879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782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836630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67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361381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»"/>
                  <a:defRPr sz="2267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886133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410885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35636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60387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dirty="0">
                    <a:solidFill>
                      <a:srgbClr val="FF0000"/>
                    </a:solidFill>
                    <a:latin typeface="+mn-lt"/>
                  </a:rPr>
                  <a:t>Networked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altLang="zh-CN" sz="3200" dirty="0">
                    <a:latin typeface="+mn-lt"/>
                  </a:rPr>
                  <a:t>Multi-agent</a:t>
                </a:r>
                <a:r>
                  <a:rPr lang="zh-CN" altLang="en-US" sz="3200" dirty="0">
                    <a:latin typeface="+mn-lt"/>
                  </a:rPr>
                  <a:t> </a:t>
                </a:r>
                <a:r>
                  <a:rPr lang="en-US" altLang="zh-CN" sz="3200" dirty="0">
                    <a:latin typeface="+mn-lt"/>
                  </a:rPr>
                  <a:t>MDP</a:t>
                </a:r>
                <a:endParaRPr lang="en-US" sz="3200" dirty="0">
                  <a:latin typeface="+mn-lt"/>
                </a:endParaRPr>
              </a:p>
              <a:p>
                <a:pPr lvl="1"/>
                <a:r>
                  <a:rPr lang="zh-CN" altLang="en-US" sz="3000" dirty="0">
                    <a:latin typeface="+mn-lt"/>
                  </a:rPr>
                  <a:t>                                               </a:t>
                </a:r>
                <a:r>
                  <a:rPr lang="en-US" altLang="zh-CN" sz="2700" dirty="0">
                    <a:latin typeface="+mn-lt"/>
                  </a:rPr>
                  <a:t>with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the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communication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network</a:t>
                </a:r>
                <a:r>
                  <a:rPr lang="zh-CN" altLang="en-US" sz="2700" dirty="0">
                    <a:latin typeface="+mn-lt"/>
                  </a:rPr>
                  <a:t> </a:t>
                </a:r>
                <a:endParaRPr lang="en-US" altLang="zh-CN" sz="2700" dirty="0">
                  <a:latin typeface="+mn-lt"/>
                </a:endParaRPr>
              </a:p>
              <a:p>
                <a:pPr lvl="1"/>
                <a:r>
                  <a:rPr lang="en-US" altLang="zh-CN" sz="2700" dirty="0">
                    <a:latin typeface="+mn-lt"/>
                  </a:rPr>
                  <a:t>Each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agent</a:t>
                </a:r>
                <a:r>
                  <a:rPr lang="zh-CN" altLang="en-US" sz="27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700" i="1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has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individual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policy</a:t>
                </a:r>
              </a:p>
              <a:p>
                <a:pPr marL="524751" lvl="1" indent="0">
                  <a:buNone/>
                </a:pPr>
                <a:endParaRPr lang="en-US" altLang="zh-CN" sz="1000" dirty="0">
                  <a:latin typeface="+mn-lt"/>
                </a:endParaRPr>
              </a:p>
              <a:p>
                <a:pPr lvl="1"/>
                <a:r>
                  <a:rPr lang="en-US" altLang="zh-CN" sz="2700" dirty="0">
                    <a:latin typeface="+mn-lt"/>
                  </a:rPr>
                  <a:t>Goal: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maximize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the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solidFill>
                      <a:srgbClr val="FF0000"/>
                    </a:solidFill>
                    <a:latin typeface="+mn-lt"/>
                  </a:rPr>
                  <a:t>globally</a:t>
                </a:r>
                <a:r>
                  <a:rPr lang="zh-CN" altLang="en-US" sz="27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altLang="zh-CN" sz="2700" dirty="0">
                    <a:solidFill>
                      <a:srgbClr val="FF0000"/>
                    </a:solidFill>
                    <a:latin typeface="+mn-lt"/>
                  </a:rPr>
                  <a:t>averaged</a:t>
                </a:r>
                <a:r>
                  <a:rPr lang="zh-CN" altLang="en-US" sz="27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return</a:t>
                </a:r>
              </a:p>
            </p:txBody>
          </p:sp>
        </mc:Choice>
        <mc:Fallback xmlns="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19D5E788-1FD4-B74C-8D2A-45E08A6A0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15" y="4196530"/>
                <a:ext cx="12822603" cy="5082540"/>
              </a:xfrm>
              <a:prstGeom prst="rect">
                <a:avLst/>
              </a:prstGeom>
              <a:blipFill>
                <a:blip r:embed="rId9"/>
                <a:stretch>
                  <a:fillRect l="-989" t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57670FB-71E1-1542-8635-DAC3EEE2A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576" y="4863173"/>
            <a:ext cx="3951513" cy="384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5AA85D-373A-2A47-B754-CB83FA6CB3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2282" y="4932201"/>
            <a:ext cx="2000251" cy="325729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966557-F3E3-8E4D-98DC-6F3FFA1993DD}"/>
              </a:ext>
            </a:extLst>
          </p:cNvPr>
          <p:cNvSpPr txBox="1">
            <a:spLocks/>
          </p:cNvSpPr>
          <p:nvPr/>
        </p:nvSpPr>
        <p:spPr>
          <a:xfrm>
            <a:off x="7158941" y="3678687"/>
            <a:ext cx="6632676" cy="609888"/>
          </a:xfrm>
          <a:prstGeom prst="rect">
            <a:avLst/>
          </a:prstGeom>
        </p:spPr>
        <p:txBody>
          <a:bodyPr vert="horz"/>
          <a:lstStyle>
            <a:lvl1pPr marL="393566" indent="-393566" algn="l" defTabSz="524751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708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700" dirty="0">
                <a:latin typeface="+mn-lt"/>
              </a:rPr>
              <a:t>Both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information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and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control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are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local</a:t>
            </a:r>
          </a:p>
          <a:p>
            <a:endParaRPr lang="en-US" altLang="zh-CN" sz="3200" dirty="0"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DAB716-0A79-034E-8D33-5B7A90133D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2226" y="5426587"/>
            <a:ext cx="1899333" cy="4001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6564F0-4254-5342-A6A4-D091876B7B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6280" y="6562781"/>
            <a:ext cx="4981177" cy="867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20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54"/>
    </mc:Choice>
    <mc:Fallback xmlns="">
      <p:transition spd="slow" advTm="56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88795" y="1480221"/>
            <a:ext cx="12820730" cy="615944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3000" dirty="0">
                <a:latin typeface="+mn-lt"/>
              </a:rPr>
              <a:t>Multi-agent MDP [</a:t>
            </a:r>
            <a:r>
              <a:rPr lang="en-US" altLang="zh-CN" sz="3000" dirty="0" err="1">
                <a:latin typeface="+mn-lt"/>
              </a:rPr>
              <a:t>Boutilier</a:t>
            </a:r>
            <a:r>
              <a:rPr lang="en-US" altLang="zh-CN" sz="3000" dirty="0">
                <a:latin typeface="+mn-lt"/>
              </a:rPr>
              <a:t> ’02] and team Markov games [Wang et al., ’03][Arslan et al, 17’]: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common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reward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function</a:t>
            </a:r>
          </a:p>
          <a:p>
            <a:pPr>
              <a:spcBef>
                <a:spcPts val="1200"/>
              </a:spcBef>
            </a:pPr>
            <a:r>
              <a:rPr lang="en-US" altLang="zh-CN" sz="3000" dirty="0">
                <a:solidFill>
                  <a:srgbClr val="FF0001"/>
                </a:solidFill>
                <a:latin typeface="+mn-lt"/>
              </a:rPr>
              <a:t>Deep</a:t>
            </a:r>
            <a:r>
              <a:rPr lang="en-US" altLang="zh-CN" sz="3000" dirty="0">
                <a:latin typeface="+mn-lt"/>
              </a:rPr>
              <a:t> MARL [Lowe et al., ’17][Foerster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et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al.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’17][Gupta et al., ’17]: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centralized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critic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or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common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reward</a:t>
            </a:r>
          </a:p>
          <a:p>
            <a:pPr>
              <a:spcBef>
                <a:spcPts val="1200"/>
              </a:spcBef>
            </a:pPr>
            <a:r>
              <a:rPr lang="en-US" altLang="zh-CN" sz="3000" dirty="0">
                <a:latin typeface="+mn-lt"/>
              </a:rPr>
              <a:t>Multi-task RL [Wilson et al., ’07][</a:t>
            </a:r>
            <a:r>
              <a:rPr lang="en-US" altLang="zh-CN" sz="3000" dirty="0" err="1">
                <a:latin typeface="+mn-lt"/>
              </a:rPr>
              <a:t>Teh</a:t>
            </a:r>
            <a:r>
              <a:rPr lang="en-US" altLang="zh-CN" sz="3000" dirty="0">
                <a:latin typeface="+mn-lt"/>
              </a:rPr>
              <a:t> et al., ’17]: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related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but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independent</a:t>
            </a:r>
            <a:r>
              <a:rPr lang="en-US" altLang="zh-CN" sz="3000" dirty="0">
                <a:latin typeface="+mn-lt"/>
              </a:rPr>
              <a:t> MDPs</a:t>
            </a:r>
          </a:p>
          <a:p>
            <a:pPr>
              <a:spcBef>
                <a:spcPts val="1200"/>
              </a:spcBef>
            </a:pPr>
            <a:r>
              <a:rPr lang="en-US" altLang="zh-CN" sz="3000" dirty="0">
                <a:latin typeface="+mn-lt"/>
              </a:rPr>
              <a:t>A3C [</a:t>
            </a:r>
            <a:r>
              <a:rPr lang="en-US" altLang="zh-CN" sz="3000" dirty="0" err="1">
                <a:latin typeface="+mn-lt"/>
              </a:rPr>
              <a:t>Mnih</a:t>
            </a:r>
            <a:r>
              <a:rPr lang="en-US" altLang="zh-CN" sz="3000" dirty="0">
                <a:latin typeface="+mn-lt"/>
              </a:rPr>
              <a:t> et. al, ’16] and parallel computation/concurrent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learning in RL: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independent</a:t>
            </a:r>
            <a:r>
              <a:rPr lang="zh-CN" altLang="en-US" sz="3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copies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of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one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MDP</a:t>
            </a:r>
          </a:p>
          <a:p>
            <a:pPr>
              <a:spcBef>
                <a:spcPts val="1200"/>
              </a:spcBef>
            </a:pPr>
            <a:r>
              <a:rPr lang="en-US" altLang="zh-CN" sz="3000" dirty="0">
                <a:latin typeface="+mn-lt"/>
              </a:rPr>
              <a:t>Most relevant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: QD-Learning </a:t>
            </a:r>
            <a:r>
              <a:rPr lang="en-US" altLang="zh-CN" sz="3000" dirty="0">
                <a:latin typeface="+mn-lt"/>
              </a:rPr>
              <a:t>[Kar and Poor, ’13], however</a:t>
            </a:r>
          </a:p>
          <a:p>
            <a:pPr lvl="1">
              <a:spcBef>
                <a:spcPts val="1200"/>
              </a:spcBef>
            </a:pPr>
            <a:r>
              <a:rPr lang="en-US" altLang="zh-CN" sz="2685" dirty="0">
                <a:latin typeface="+mn-lt"/>
              </a:rPr>
              <a:t>Need a </a:t>
            </a:r>
            <a:r>
              <a:rPr lang="en-US" altLang="zh-CN" sz="2685" dirty="0">
                <a:solidFill>
                  <a:srgbClr val="FF0000"/>
                </a:solidFill>
                <a:latin typeface="+mn-lt"/>
              </a:rPr>
              <a:t>remote/global controller </a:t>
            </a:r>
            <a:r>
              <a:rPr lang="en-US" altLang="zh-CN" sz="2685" dirty="0">
                <a:latin typeface="+mn-lt"/>
              </a:rPr>
              <a:t>for action execution</a:t>
            </a:r>
          </a:p>
          <a:p>
            <a:pPr lvl="1">
              <a:spcBef>
                <a:spcPts val="1200"/>
              </a:spcBef>
            </a:pPr>
            <a:r>
              <a:rPr lang="en-US" altLang="zh-CN" sz="2685" dirty="0">
                <a:latin typeface="+mn-lt"/>
              </a:rPr>
              <a:t>Only consider the </a:t>
            </a:r>
            <a:r>
              <a:rPr lang="en-US" altLang="zh-CN" sz="2685" dirty="0">
                <a:solidFill>
                  <a:srgbClr val="FF0000"/>
                </a:solidFill>
                <a:latin typeface="+mn-lt"/>
              </a:rPr>
              <a:t>tabular</a:t>
            </a:r>
            <a:r>
              <a:rPr lang="en-US" altLang="zh-CN" sz="2685" dirty="0">
                <a:latin typeface="+mn-lt"/>
              </a:rPr>
              <a:t> setting with Q-learning</a:t>
            </a: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9473430" cy="726801"/>
          </a:xfrm>
        </p:spPr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(Selected)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3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5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5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0.4|17.1|25.6|25.6|14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2|9.3|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1.9|10.1|18.8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.4|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7.4|3.5|0.6|2|3.2|2.7|11.2|2.1|15.9|2.9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4.4|7|0.5|1.7|2.7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2.2|3.1|11.2|3.6|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5|0.6|1.6|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0.3"/>
</p:tagLst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Sample 2017 16x9.pptx" id="{FBB6463D-AF4E-434C-85FE-4FDB379EDC07}" vid="{C5A94EB6-72AF-4020-A060-D750D3F18F64}"/>
    </a:ext>
  </a:extLst>
</a:theme>
</file>

<file path=ppt/theme/theme2.xml><?xml version="1.0" encoding="utf-8"?>
<a:theme xmlns:a="http://schemas.openxmlformats.org/drawingml/2006/main" name="Content Slides - Blue 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Sample 2017 16x9.pptx" id="{FBB6463D-AF4E-434C-85FE-4FDB379EDC07}" vid="{671C9A18-0E22-4051-BF78-5DEC07DDABE1}"/>
    </a:ext>
  </a:extLst>
</a:theme>
</file>

<file path=ppt/theme/theme3.xml><?xml version="1.0" encoding="utf-8"?>
<a:theme xmlns:a="http://schemas.openxmlformats.org/drawingml/2006/main" name="Content Slides - Orange 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Sample 2017 16x9.pptx" id="{FBB6463D-AF4E-434C-85FE-4FDB379EDC07}" vid="{1056DAD3-F7B4-4011-8D03-AA3C975830F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ECE-ILLINOIS-template-2017-16x9</Template>
  <TotalTime>25311</TotalTime>
  <Words>1089</Words>
  <Application>Microsoft Macintosh PowerPoint</Application>
  <PresentationFormat>Custom</PresentationFormat>
  <Paragraphs>310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OfficinaSansITCStd Book</vt:lpstr>
      <vt:lpstr>宋体</vt:lpstr>
      <vt:lpstr>Arial</vt:lpstr>
      <vt:lpstr>Arial Narrow</vt:lpstr>
      <vt:lpstr>Calibri</vt:lpstr>
      <vt:lpstr>Cambria Math</vt:lpstr>
      <vt:lpstr>Times New Roman</vt:lpstr>
      <vt:lpstr>Wingdings</vt:lpstr>
      <vt:lpstr>Cover Slide</vt:lpstr>
      <vt:lpstr>Content Slides - Blue Text</vt:lpstr>
      <vt:lpstr>Content Slides - Orange 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Illinois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Kaiqing</dc:creator>
  <cp:lastModifiedBy>Microsoft Office User</cp:lastModifiedBy>
  <cp:revision>1314</cp:revision>
  <dcterms:created xsi:type="dcterms:W3CDTF">2017-10-15T18:26:05Z</dcterms:created>
  <dcterms:modified xsi:type="dcterms:W3CDTF">2019-07-10T18:27:18Z</dcterms:modified>
</cp:coreProperties>
</file>